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  <p:sldMasterId id="2147483765" r:id="rId5"/>
    <p:sldMasterId id="2147483777" r:id="rId6"/>
    <p:sldMasterId id="2147483753" r:id="rId7"/>
    <p:sldMasterId id="2147483741" r:id="rId8"/>
  </p:sldMasterIdLst>
  <p:notesMasterIdLst>
    <p:notesMasterId r:id="rId43"/>
  </p:notesMasterIdLst>
  <p:sldIdLst>
    <p:sldId id="406" r:id="rId9"/>
    <p:sldId id="388" r:id="rId10"/>
    <p:sldId id="407" r:id="rId11"/>
    <p:sldId id="277" r:id="rId12"/>
    <p:sldId id="280" r:id="rId13"/>
    <p:sldId id="399" r:id="rId14"/>
    <p:sldId id="404" r:id="rId15"/>
    <p:sldId id="405" r:id="rId16"/>
    <p:sldId id="281" r:id="rId17"/>
    <p:sldId id="298" r:id="rId18"/>
    <p:sldId id="381" r:id="rId19"/>
    <p:sldId id="299" r:id="rId20"/>
    <p:sldId id="387" r:id="rId21"/>
    <p:sldId id="285" r:id="rId22"/>
    <p:sldId id="400" r:id="rId23"/>
    <p:sldId id="401" r:id="rId24"/>
    <p:sldId id="402" r:id="rId25"/>
    <p:sldId id="385" r:id="rId26"/>
    <p:sldId id="286" r:id="rId27"/>
    <p:sldId id="384" r:id="rId28"/>
    <p:sldId id="287" r:id="rId29"/>
    <p:sldId id="288" r:id="rId30"/>
    <p:sldId id="382" r:id="rId31"/>
    <p:sldId id="290" r:id="rId32"/>
    <p:sldId id="291" r:id="rId33"/>
    <p:sldId id="292" r:id="rId34"/>
    <p:sldId id="293" r:id="rId35"/>
    <p:sldId id="294" r:id="rId36"/>
    <p:sldId id="389" r:id="rId37"/>
    <p:sldId id="390" r:id="rId38"/>
    <p:sldId id="391" r:id="rId39"/>
    <p:sldId id="392" r:id="rId40"/>
    <p:sldId id="393" r:id="rId41"/>
    <p:sldId id="383" r:id="rId4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6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605" autoAdjust="0"/>
  </p:normalViewPr>
  <p:slideViewPr>
    <p:cSldViewPr showGuides="1">
      <p:cViewPr varScale="1">
        <p:scale>
          <a:sx n="78" d="100"/>
          <a:sy n="78" d="100"/>
        </p:scale>
        <p:origin x="1422" y="96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viewProps" Target="view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15.05.2025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Źródło: https://cd.uj.edu.pl/o-centrum/siedem-zasad-wsparcia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60156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Źródło: https://cd.uj.edu.pl/o-centrum/siedem-zasad-wsparcia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25686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Źródło: https://cd.uj.edu.pl/o-centrum/siedem-zasad-wsparcia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6352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Źródło: https://cd.uj.edu.pl/o-centrum/siedem-zasad-wsparcia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15318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15.05.2025</a:t>
            </a:fld>
            <a:endParaRPr lang="pl-PL" dirty="0"/>
          </a:p>
        </p:txBody>
      </p:sp>
      <p:sp>
        <p:nvSpPr>
          <p:cNvPr id="20" name="Symbol zastępczy zawartości 19"/>
          <p:cNvSpPr>
            <a:spLocks noGrp="1"/>
          </p:cNvSpPr>
          <p:nvPr>
            <p:ph sz="quarter" idx="11"/>
          </p:nvPr>
        </p:nvSpPr>
        <p:spPr>
          <a:xfrm>
            <a:off x="1027113" y="6516688"/>
            <a:ext cx="8637587" cy="863600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665163" y="755650"/>
            <a:ext cx="9288462" cy="3744913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FDF08C-6D83-1DC6-FFFE-906A323900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6663"/>
            <a:ext cx="8018463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E8A3D7C-C8CB-0D0C-BC40-9F246AEE3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0338"/>
            <a:ext cx="8018463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960BE90-97AF-527A-59D5-4021A357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B98B0B5-4DD1-0908-9E63-537D40B75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7E57D58-7FE7-35D9-C4BF-1E0736F46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4250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F12F40-D225-4542-DF4A-BE3272663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B731700-E429-1EC0-B41E-2E8B5DC8D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AA8062D-69C5-9179-8F24-12BF096B6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D4A40AB-C620-34E4-CAA0-0596B813C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F8BE2E7-3F24-1317-70A3-FD1F73A49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0917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7FF1B1-1264-DAAE-D940-259B04A95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1884363"/>
            <a:ext cx="9220200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E6BA58D-3BA0-A247-DC04-7D2F7789B4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50" y="5059363"/>
            <a:ext cx="9220200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CA55820-49E3-DED1-EDEE-33F22256A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C6CFB5B-23B2-E70C-393A-5CB3A39E8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578C7EE-4618-81A4-3E51-E25E63541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8287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5172CA-4F3A-F3A8-E09F-732A01170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969814-8F4D-FE84-0105-922572216C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013" y="2012950"/>
            <a:ext cx="4533900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9AC1701-DBE0-2B41-116F-93053B05BC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1313" y="2012950"/>
            <a:ext cx="4535487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DC35CB3-2A29-65D3-D279-BB77D0969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FF3DF10-7F68-CC9F-EC8A-ABE074B8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CF45A68-5743-ABBE-94FC-5AC3CFD27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14689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60A51C-BA70-F9FA-12D0-60F1292A6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403225"/>
            <a:ext cx="9221788" cy="14605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564526-A9D6-E807-50A9-8A38E76249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707D412-7573-AD67-B5C4-A9B9C4BEA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600" y="2760663"/>
            <a:ext cx="4522788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5ED649E-49D7-0298-4940-CFE3C571B6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375" y="1852613"/>
            <a:ext cx="4545013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4D16BA6-DC8F-04EC-6D46-24A7585F4D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375" y="2760663"/>
            <a:ext cx="4545013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19CD992-91D2-39DC-2C1D-668A4FDF4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3C9EF81-FE2B-AAB4-E07A-653BF54D1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54B818C-9271-2FAA-648E-72B6997EB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0300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A14089-80A9-9EDA-DE44-41F0AE489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C800FC0-5196-51A2-DB0C-ACA240CE7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C92209A-D75C-B3D8-4820-EEDE81258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64D2C71-A8AE-5598-B467-C053AED36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50034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82719F7E-B99F-0509-F326-2361A6271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4C612E9D-7DB9-6DA5-8D42-F60F9DA33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E88005E-6DE4-9B3F-BC05-D86E31819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01294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8E9179-68FD-ED13-271C-C4D7B7178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F87D3C8-C338-2D4A-F60E-9350AC5CA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399718F-1D8D-6D18-F413-8C925EE36B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25D97A6-87F0-8147-9A10-B86C5BC47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CDF30A5-CCE4-09A9-7274-BD8F8646F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C05E5E3-648A-36C8-4632-155E358EE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96024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CB7800-9FD0-E149-8E7F-75A4938C2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411E5D2-C0D4-706C-951E-8C2EEE24FD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6D7E376-E5E0-D4AD-F570-9A2747553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62E0AFE-8D20-0034-130B-1A8D09465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48067CE-6B36-82BF-A951-46FC3BC84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E94E7CF-773B-E260-8802-C97A61C0B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402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 (długi tytuł)_n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15.05.2025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49BA00-965A-F028-000B-34E8336F2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BF7E7AF-C2B9-AC78-0639-B7ED066645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8737F36-6851-EA7A-C13A-B4BC15E52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EFF392A-B37A-5D79-3F92-32780ECB3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78893D-FF92-DD3F-3C0D-B1A0DCA5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06028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4CB12BF-6A89-F0A2-6B6D-FDB04EB03E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1750" y="403225"/>
            <a:ext cx="2305050" cy="640556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18B26CC-BF40-1010-74D4-893A6C80FE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013" y="403225"/>
            <a:ext cx="6764337" cy="640556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66D33DF-3069-3080-AEB6-6DBB4B53A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F6D371A-95CB-D10E-8406-241242F55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250767-A09D-5173-4842-5D4D9A17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0841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13D55B-AB33-DF50-2347-A054A9B70E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6663"/>
            <a:ext cx="8018463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CEBB7D1-875B-D7FB-8E54-67AF9218A7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0338"/>
            <a:ext cx="8018463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E9FCE52-7EA0-22A1-14E5-2FC57564C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38AAD84-1CBB-4AFE-71FA-D9C79E839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9291564-08CA-9107-D374-652A41ADC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93586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9A7113-462C-64F3-E901-2EBACA0AD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18EDCA3-8828-8EFA-2AB2-AB9E8C342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E214735-B046-70E4-0CDC-FE69C6745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07E1C7F-CA4A-3E21-27F0-B00601B8F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718C02C-1C98-4F0C-FF12-8212A7D6A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12244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1AC1E9-E307-E332-A52C-CC7A6AA78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1884363"/>
            <a:ext cx="9220200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F00F9A9-821D-2E81-8D30-4DA4CDA04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50" y="5059363"/>
            <a:ext cx="9220200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EBA899A-E340-D6C3-C958-32208A0BC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DA67811-3BC1-A958-A79D-53355EB60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B88773C-C4AE-DD3F-75AB-141398D61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86061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3F607F-A9FF-F51F-1B2D-1ABA0BE0E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DBEBCFC-4D74-0DA7-E20C-1EEF04533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013" y="2012950"/>
            <a:ext cx="4533900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1CDDA69-E641-73DD-2DAD-9805017761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1313" y="2012950"/>
            <a:ext cx="4535487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1531919-0A7F-46E0-D172-90D14E1EF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EAD0D2D-5090-D7C5-7407-6C2D2B44F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AB45708-C33A-C370-BA29-0305587E6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65050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825594-C5E8-1814-9927-D1985E642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403225"/>
            <a:ext cx="9221788" cy="14605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A2325EC-2DA4-EEF4-7F53-730E58E78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CAB121E-42DD-FE61-BA73-5D10DA040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600" y="2760663"/>
            <a:ext cx="4522788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A4C0F6A-2C9D-C916-FF45-999E488166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375" y="1852613"/>
            <a:ext cx="4545013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C688186-6F17-E617-058C-5FEA3F53B8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375" y="2760663"/>
            <a:ext cx="4545013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F044D4C0-2E6D-0098-BEF8-F1F2B13F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A4294DB3-35E2-DF01-BB70-3E30292A6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D103899-F3EF-C8C6-D39C-ACE929E00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56995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A3A4A1-CDF1-18D6-BC9E-493E9660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9E83192-53D2-37DC-0F6C-DCED91388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B54A536-6076-C5E2-4514-1E8BB3FBF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7EDFC0-43E0-8D79-F44F-904FCB4E9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1564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51DA70D-A7A7-ABF5-8A9D-6FE3D92F7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08939B3-EAB1-ECC2-691C-5EFB16CE9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9D05FA9-FC25-E73D-F0A9-B62305806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05132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9BDD00-89B5-32AD-CB5E-E198A8464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38D7DB5-DF73-A5BC-CA9B-3FFC58DD7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68038C6-A5DB-D4D3-919F-D70BCEA1C6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E93CD50-DE44-D278-411D-8B715DE6D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3CF300B-ABF6-7F04-07D6-C5CCC068F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6441711-266A-68C0-C44E-79FC732EB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0521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15.05.2025</a:t>
            </a:fld>
            <a:endParaRPr lang="pl-PL" dirty="0"/>
          </a:p>
        </p:txBody>
      </p:sp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74F19B-43E8-0748-3640-108D3DA28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076BEA8E-2F63-D4DC-705E-B6ABE8D985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260BE9A-EF3D-50E6-2D8A-F90F0A974D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BD7031B-8865-B67D-9151-9012A3C4C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DA7EB21-25D9-DFE1-3270-B6E3B6362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27313AD-8921-078E-640F-F6CBD6529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517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BED418-409A-856A-FF41-A569A5981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CE58290-0180-41EB-0D00-DEB5B3A42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FEDD5AC-435A-F472-17B9-7496159EA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3594ACC-BB30-AB48-DF89-BBD761166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52BA9C5-6E66-C9AA-EAFD-34348F792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45232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92BE05C-4597-2FCC-39EA-4915F2B4F9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1750" y="403225"/>
            <a:ext cx="2305050" cy="640556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A50550C-9E69-26B3-890C-D98DFD06BC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013" y="403225"/>
            <a:ext cx="6764337" cy="640556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F4054D6-DCCC-8A20-BEE1-DFCE2BF15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B3DB862-AB62-4F37-BD7C-E743DBD60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5080783-F6EB-1282-4705-520739A78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35328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E04434-A912-1B19-D65B-4A93573438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6663"/>
            <a:ext cx="8018463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2E415EF-38F9-15F3-AB1A-3CC28C9269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0338"/>
            <a:ext cx="8018463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8D35C12-902B-100A-4E40-1CA1D71FC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CBE25DA-8E0A-D6BE-9BB4-1AFD913FB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B9B2340-51EC-43D2-50B9-1DE2731C6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82398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DF5085-288E-B570-4B42-DB2E72AFC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86D629-0245-1986-43D8-E7210B545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FA113D-F9CD-B5A5-D836-D32BC33AD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6BDB1DA-D776-08CA-C577-673265A40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D632959-ABA6-19B1-D18D-3A3F05FFF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54166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EFA522-04E3-61F9-FB09-4C8C6A1B6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1884363"/>
            <a:ext cx="9220200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2DC258D-DA5B-59EA-E1C3-FE35F4F736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50" y="5059363"/>
            <a:ext cx="9220200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7CE7647-4CE4-B464-0310-F72077495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9FA10F1-66E6-1DD8-52E7-C25806E00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C8BACCF-AE92-5391-E2F7-8A1680146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39701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B7AC4B-6577-ABF7-09D0-0316305E9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08CAD6B-DC9A-CA18-2F43-D28DE27718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013" y="2012950"/>
            <a:ext cx="4533900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2060043-218B-D4BE-B2B3-690855EA11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1313" y="2012950"/>
            <a:ext cx="4535487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6BE427B-16FE-2911-96FE-71554A2CE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FF1FA80-3699-E167-3E17-ED16F2309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03D6EC3-5F1A-54BF-BE10-59E80B743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62041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AC4DF5-79B0-AFD7-881B-7CA3B476C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403225"/>
            <a:ext cx="9221788" cy="14605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DC2565B-F99E-1A94-1C72-65C35BA3C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3BE885F-099D-EED2-73A7-571ACB8A07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600" y="2760663"/>
            <a:ext cx="4522788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00B937F-046D-A26B-2A07-DAB99360C7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375" y="1852613"/>
            <a:ext cx="4545013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4D972ED-D995-ED9C-F5A7-4401100958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375" y="2760663"/>
            <a:ext cx="4545013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026D546-0292-9348-5629-2B07CC104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9F2A3D2-A5AC-053B-F382-181D61FAB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107DDF5-B668-14C0-2ADB-188C1A9B3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78041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BA4A31-F3D7-AC38-E782-7CA9ADDF8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E037860-02A4-A2D3-EA37-119A09D2A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78AC15C-C037-910A-FF54-31BC10A15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AC0AD42-99DB-ECA0-90F6-BC215612D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21898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7AF049D-3CEE-7B61-533B-FD97A2BB6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D07CA8A-00C8-7B4A-2120-C32594FCF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8BC7162-FF0E-B498-E536-216DA3374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1665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CDBD52-AB4C-2587-2C2E-7F72A84D1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A454BF-4443-E122-E9B7-C9074C1E9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E68D6EF-931C-F155-BE36-EC8D9BEED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4F20348-B8EB-DCDF-C1DD-3A5F8EE64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D314D61-F7B9-BE99-BDD5-9F761A46A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4D025F4-C7BA-2FD8-47DE-8CF084E33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25231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BC9A4B-9E1F-AC57-942D-E40F7366B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EAD3C7D-1DA2-265C-FFB7-904EBFA86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712CF5F-14C3-3017-963D-88B749AFB3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C213006-A73B-928D-489F-AA536CE82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27E768B-9D1B-F472-A48C-F0BD70AE0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2CF89A2-D088-7F03-24B4-2D53B2CEE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74413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670113F-B37C-D01E-12C7-0C58C9DC8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83F2DA2-B51A-E938-CA36-02A894BCC6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8001571-3CB9-7596-157D-D15FAC8F8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BFB183B-E8FD-8A42-C6EB-C43EFB5CF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D892C31-7944-161E-3662-EEFCEEE5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7320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1BD8C19-D9F0-2D1C-4A9D-54515371F9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1750" y="403225"/>
            <a:ext cx="2305050" cy="640556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CDB7244-3F33-412C-9364-F7A416997B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013" y="403225"/>
            <a:ext cx="6764337" cy="640556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65D3586-7CAC-BA08-BF50-2A9F112D8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F28CF-E71B-494A-A5AA-1AFB90ED01D9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88E55C0-6B3B-71EC-1FC2-0F6DED407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67F51BA-875D-19B3-221E-13EEC5825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A6C8B-26EF-48B4-BDBE-78AEF93ECB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33497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7D39E3-685F-A9CD-9FAD-0C56554F2D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6663"/>
            <a:ext cx="8018463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43679FB-D5A4-8E59-1D75-805BAC8C41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0338"/>
            <a:ext cx="8018463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D9AE893-58A3-7C0F-6C08-78D1349E5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303E2D1-3675-4426-F9C2-48162520D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3DD7DF9-4AE5-0073-491B-BAFC9A2DA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02678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767939-04C8-8A96-A5E4-3ED2C9BA8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447033-3AB7-207C-58CD-1CBF083A0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BE00380-405D-0DF6-7199-361BAF867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9D611F7-D77C-177E-41A6-5D15F6D55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87EE89-D774-150A-0CE4-020337753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30599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6D94B8-4572-82E6-B9FF-AE98269E9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1884363"/>
            <a:ext cx="9220200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99CAB60-F5BC-B478-635E-EE223A719C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50" y="5059363"/>
            <a:ext cx="9220200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7A2A163-531B-2D64-3BD3-368506E97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E1A41D8-B8E7-0F5E-E40B-FAA548E5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4741864-349E-7305-1EE9-67241FCE5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21857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5F53FE-1B40-E923-EE43-5CAAC167A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B075455-A8B9-3FC1-4077-FCD628EB8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013" y="2012950"/>
            <a:ext cx="4533900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EB3FCFA-8D14-9F7C-14C4-4102FC4F69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1313" y="2012950"/>
            <a:ext cx="4535487" cy="47958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E78DB51-9F4F-9949-5167-65159BC0A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AB7FAF4-0449-19A9-D3E7-ABADDA898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6D4EE54-C341-5984-3BB1-4D0004AB8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49671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4A52FA-F72F-F2EA-B740-34A3C43D0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403225"/>
            <a:ext cx="9221788" cy="14605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0C2D874-9C91-6CF3-CB69-9C0F85B8C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2788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644F89C-3226-33A7-8F6B-C763976C69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600" y="2760663"/>
            <a:ext cx="4522788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F01FCAF-9C86-8217-36EB-F96F9D6A88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375" y="1852613"/>
            <a:ext cx="4545013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E5F5A72-A6AD-766F-6242-67F9C7DF5B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375" y="2760663"/>
            <a:ext cx="4545013" cy="406241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1AF20F5-BC37-FFDE-643E-EA0F1990F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C56D902-77DA-3169-D539-2B7C67635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F00AEFA-F04A-84CE-320D-3D97BE821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21259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D6A657-A5A4-A602-0942-3F0177A25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6E75D37-2C96-2F7A-8A48-4AA601252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75B9845-CA9A-517F-2EE0-9B0BEF838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45B3F7A-450D-1109-BEA2-095030D2D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6461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50000"/>
              </a:lnSpc>
              <a:defRPr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2000"/>
            </a:lvl1pPr>
            <a:lvl2pPr>
              <a:lnSpc>
                <a:spcPct val="150000"/>
              </a:lnSpc>
              <a:defRPr sz="2000"/>
            </a:lvl2pPr>
            <a:lvl3pPr>
              <a:lnSpc>
                <a:spcPct val="150000"/>
              </a:lnSpc>
              <a:defRPr sz="2000"/>
            </a:lvl3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C0531218-2B0C-7E04-A69A-FB824D481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301F9304-2F5D-52A3-D28E-5B2DBDF47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01C7FB9-CEF7-D5C3-CC11-B626567B2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80019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3F4AA1-D7EB-4DE7-32A7-ACBA9CC9B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7F1A02-5706-6A70-77D8-53BF797FD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FC5C563-62FE-4D40-F8FF-5FA3AEF54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9CBF852-9A08-B53D-FDA2-C4C1822E4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C6700CD-E018-B063-C9DA-191C2667B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CBEE1B9-455F-37A0-F48F-BFAF4445D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67518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549F4F-608B-7B2C-2BB5-E7EC4FB3D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805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86FA8F71-398A-C78A-93A5-3042EE5D1A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5013" y="1089025"/>
            <a:ext cx="541337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FB845F6-091D-B9A9-47E1-76B0BE0962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8538"/>
            <a:ext cx="344805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536DD5B-8673-87BC-737E-451543E77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5ACD16E-6527-8C37-79E6-902FDE1E2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46771C5-6FE7-82C7-4652-634BD30B5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934783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AB4F34-ABCB-FE18-CD70-8D420F681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C636847-9FCE-99F2-69FA-E4980474AC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2455A4E-E190-B351-BCD0-0330B755D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B598FD5-9581-BBCE-5049-5C476403A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CF8EB51-EF37-E51C-A3B3-AAB578494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02928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8A0C58A-1BA7-5B38-7EA6-D1DAE231BF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1750" y="403225"/>
            <a:ext cx="2305050" cy="640556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BA19767-13B4-80E8-750D-0812BC5A0A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013" y="403225"/>
            <a:ext cx="6764337" cy="640556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4D7A877-A30A-5E27-C850-6295986D6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B55EB-28CB-4CF1-A085-EF0AF2972F07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D3D418C-CA58-87D4-2626-9DF136DB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B733EE5-3241-A3D1-1387-0DAE6FA04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B47B7-4BE4-4724-AAA3-1C5E5BF2AF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8583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latin typeface="Open Sans" pitchFamily="2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530" y="6576493"/>
            <a:ext cx="6478742" cy="89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ct val="1500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anose="020B0606030504020204"/>
          <a:cs typeface="Open Sans" panose="020B0606030504020204"/>
        </a:defRPr>
      </a:lvl1pPr>
    </p:titleStyle>
    <p:bodyStyle>
      <a:lvl1pPr marL="0" indent="0" algn="l" defTabSz="1007943" rtl="0" eaLnBrk="1" latinLnBrk="0" hangingPunct="1">
        <a:lnSpc>
          <a:spcPct val="150000"/>
        </a:lnSpc>
        <a:spcBef>
          <a:spcPts val="1102"/>
        </a:spcBef>
        <a:buClr>
          <a:schemeClr val="accent1"/>
        </a:buClr>
        <a:buFontTx/>
        <a:buNone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69F909F-C8EE-88D7-78A4-02E1D44EE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52B56A3-DD42-2D17-302B-1DAD5D668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66C8B3A-97C4-444D-8247-E9CC5E913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FF0970-5453-4674-B169-6E2FAD89E51D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EDE0BF9-BFA7-E628-6133-B0DE373ED0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7DBA609-E4AB-1A99-FA83-4404FB1E78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6B7EDA-866D-4D6A-BEEF-1B03EE07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573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E8CC450-8121-9128-801B-FEA35C410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4D92092-CF0B-B8CC-B940-CA9F2C196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D60B5B-33B0-CA29-81F5-BAF2A9A627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05C33C-21F4-4494-9414-EE543B669A23}" type="datetimeFigureOut">
              <a:rPr lang="pl-PL" smtClean="0"/>
              <a:t>15.05.2025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0CC2058-127E-E993-3F16-8563E15FDE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D45EF9-3CC8-4BD6-D7EA-86ECBA1F42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79594C-04A3-4E25-B56E-11EC4B5F35D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72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19C2238-F360-000B-986A-AE4F4A3C5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7230D68-8B98-1F32-D841-65DED5667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71A90B6-0AA8-79B3-39A2-046217E1CB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fld id="{BE1F28CF-E71B-494A-A5AA-1AFB90ED01D9}" type="datetimeFigureOut">
              <a:rPr lang="pl-PL" smtClean="0"/>
              <a:pPr/>
              <a:t>15.05.2025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C36E8C4-D51B-7231-FC1A-D81CF0D3F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A3E4C3C-019D-FB2D-ACA2-E14AAEC13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fld id="{E29A6C8B-26EF-48B4-BDBE-78AEF93ECB3D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73574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Open Sans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55DC791-7EA4-5511-7D35-57C1875D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13" y="403225"/>
            <a:ext cx="9221787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56170AA-8915-BED9-E84A-C954D2EBD0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013" y="2012950"/>
            <a:ext cx="9221787" cy="4795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14A5706-8B7C-13C9-5455-187685B231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013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fld id="{EF0B55EB-28CB-4CF1-A085-EF0AF2972F07}" type="datetimeFigureOut">
              <a:rPr lang="pl-PL" smtClean="0"/>
              <a:pPr/>
              <a:t>15.05.2025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DB896A6-9B91-BB1F-0A4F-3E4903ABC7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1713" y="7007225"/>
            <a:ext cx="3608387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C28CACF-C148-6E41-B679-52AF7B65C0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1738" y="7007225"/>
            <a:ext cx="2405062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Open Sans" pitchFamily="2" charset="0"/>
              </a:defRPr>
            </a:lvl1pPr>
          </a:lstStyle>
          <a:p>
            <a:fld id="{34EB47B7-4BE4-4724-AAA3-1C5E5BF2AF81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01406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Open Sans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cd.uj.edu.pl/o-centrum/siedem-zasad-wsparci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mailto:biuro@firr.org.pl" TargetMode="Externa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7474" y="2843733"/>
            <a:ext cx="6572810" cy="110767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dirty="0"/>
              <a:t>„SGGW – Uczelnia równych szans 2.0”</a:t>
            </a:r>
            <a:endParaRPr lang="pl-PL" dirty="0">
              <a:cs typeface="Open Sans" pitchFamily="2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C2F625A-2277-4F6D-95F0-91B1E048662A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474" y="4427909"/>
            <a:ext cx="8136493" cy="1080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2500" dirty="0" smtClean="0"/>
              <a:t>Projekt współfinansowany przez Unię Europejską </a:t>
            </a:r>
            <a:br>
              <a:rPr lang="pl-PL" sz="2500" dirty="0" smtClean="0"/>
            </a:br>
            <a:r>
              <a:rPr lang="pl-PL" sz="2500" dirty="0" smtClean="0"/>
              <a:t>w ramach programu Fundusze Europejskie </a:t>
            </a:r>
            <a:br>
              <a:rPr lang="pl-PL" sz="2500" dirty="0" smtClean="0"/>
            </a:br>
            <a:r>
              <a:rPr lang="pl-PL" sz="2500" dirty="0" smtClean="0"/>
              <a:t>dla Rozwoju Społecznego 2021-2027 </a:t>
            </a:r>
            <a:endParaRPr lang="pl-PL" sz="2500" dirty="0"/>
          </a:p>
        </p:txBody>
      </p:sp>
    </p:spTree>
    <p:extLst>
      <p:ext uri="{BB962C8B-B14F-4D97-AF65-F5344CB8AC3E}">
        <p14:creationId xmlns:p14="http://schemas.microsoft.com/office/powerpoint/2010/main" val="31307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altLang="pl-PL" sz="3600" dirty="0">
                <a:solidFill>
                  <a:srgbClr val="002673"/>
                </a:solidFill>
                <a:cs typeface="Open Sans" pitchFamily="2" charset="0"/>
              </a:rPr>
              <a:t>Prawo</a:t>
            </a:r>
            <a:r>
              <a:rPr lang="pl-PL" altLang="pl-PL" sz="3600" dirty="0">
                <a:solidFill>
                  <a:schemeClr val="accent1">
                    <a:lumMod val="75000"/>
                  </a:schemeClr>
                </a:solidFill>
                <a:cs typeface="Open Sans" pitchFamily="2" charset="0"/>
              </a:rPr>
              <a:t> a biologia</a:t>
            </a:r>
            <a:endParaRPr lang="pl-PL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906" y="1979837"/>
            <a:ext cx="9432568" cy="3024136"/>
          </a:xfrm>
        </p:spPr>
        <p:txBody>
          <a:bodyPr>
            <a:noAutofit/>
          </a:bodyPr>
          <a:lstStyle/>
          <a:p>
            <a:pPr marL="457200" lvl="0" indent="-457200">
              <a:lnSpc>
                <a:spcPct val="170000"/>
              </a:lnSpc>
              <a:spcBef>
                <a:spcPts val="0"/>
              </a:spcBef>
              <a:buClrTx/>
              <a:buSzPct val="100000"/>
              <a:buFont typeface="+mj-lt"/>
              <a:buAutoNum type="arabicPeriod"/>
            </a:pPr>
            <a:r>
              <a:rPr lang="pl-PL" altLang="pl-PL" sz="2400" dirty="0">
                <a:solidFill>
                  <a:prstClr val="black"/>
                </a:solidFill>
              </a:rPr>
              <a:t>Prawo </a:t>
            </a:r>
            <a:r>
              <a:rPr lang="pl-PL" altLang="pl-PL" sz="2400" dirty="0" smtClean="0">
                <a:solidFill>
                  <a:prstClr val="black"/>
                </a:solidFill>
                <a:sym typeface="Wingdings" panose="05000000000000000000" pitchFamily="2" charset="2"/>
              </a:rPr>
              <a:t></a:t>
            </a:r>
            <a:r>
              <a:rPr lang="pl-PL" altLang="pl-PL" sz="2400" dirty="0" smtClean="0">
                <a:solidFill>
                  <a:prstClr val="black"/>
                </a:solidFill>
              </a:rPr>
              <a:t> posiadanie </a:t>
            </a:r>
            <a:r>
              <a:rPr lang="pl-PL" altLang="pl-PL" sz="2400" dirty="0">
                <a:solidFill>
                  <a:prstClr val="black"/>
                </a:solidFill>
              </a:rPr>
              <a:t>przez osobę odpowiedniego, aktualnego </a:t>
            </a:r>
            <a:r>
              <a:rPr lang="pl-PL" altLang="pl-PL" sz="2400" b="1" dirty="0">
                <a:solidFill>
                  <a:prstClr val="black"/>
                </a:solidFill>
              </a:rPr>
              <a:t>orzeczenia</a:t>
            </a:r>
            <a:r>
              <a:rPr lang="pl-PL" altLang="pl-PL" sz="2400" dirty="0">
                <a:solidFill>
                  <a:prstClr val="black"/>
                </a:solidFill>
              </a:rPr>
              <a:t> potwierdzającego niepełnosprawność, wydanego przez organ do tego upoważniony.</a:t>
            </a:r>
          </a:p>
          <a:p>
            <a:pPr marL="457200" lvl="0" indent="-457200">
              <a:lnSpc>
                <a:spcPct val="170000"/>
              </a:lnSpc>
              <a:spcBef>
                <a:spcPts val="0"/>
              </a:spcBef>
              <a:buClrTx/>
              <a:buFontTx/>
              <a:buAutoNum type="arabicPeriod"/>
            </a:pPr>
            <a:r>
              <a:rPr lang="pl-PL" altLang="pl-PL" sz="2400" dirty="0">
                <a:solidFill>
                  <a:prstClr val="black"/>
                </a:solidFill>
              </a:rPr>
              <a:t>Biologia </a:t>
            </a:r>
            <a:r>
              <a:rPr lang="pl-PL" altLang="pl-PL" sz="2400" dirty="0" smtClean="0">
                <a:solidFill>
                  <a:prstClr val="black"/>
                </a:solidFill>
                <a:sym typeface="Wingdings" panose="05000000000000000000" pitchFamily="2" charset="2"/>
              </a:rPr>
              <a:t></a:t>
            </a:r>
            <a:r>
              <a:rPr lang="pl-PL" altLang="pl-PL" sz="2400" dirty="0" smtClean="0">
                <a:solidFill>
                  <a:prstClr val="black"/>
                </a:solidFill>
              </a:rPr>
              <a:t> </a:t>
            </a:r>
            <a:r>
              <a:rPr lang="pl-PL" altLang="pl-PL" sz="2400" b="1" dirty="0">
                <a:solidFill>
                  <a:prstClr val="black"/>
                </a:solidFill>
              </a:rPr>
              <a:t>samoocena</a:t>
            </a:r>
            <a:r>
              <a:rPr lang="pl-PL" altLang="pl-PL" sz="2400" dirty="0">
                <a:solidFill>
                  <a:prstClr val="black"/>
                </a:solidFill>
              </a:rPr>
              <a:t> danej osoby na temat zdolności </a:t>
            </a:r>
            <a:r>
              <a:rPr lang="pl-PL" altLang="pl-PL" sz="2400" dirty="0" smtClean="0">
                <a:solidFill>
                  <a:prstClr val="black"/>
                </a:solidFill>
              </a:rPr>
              <a:t/>
            </a:r>
            <a:br>
              <a:rPr lang="pl-PL" altLang="pl-PL" sz="2400" dirty="0" smtClean="0">
                <a:solidFill>
                  <a:prstClr val="black"/>
                </a:solidFill>
              </a:rPr>
            </a:br>
            <a:r>
              <a:rPr lang="pl-PL" altLang="pl-PL" sz="2400" dirty="0" smtClean="0">
                <a:solidFill>
                  <a:prstClr val="black"/>
                </a:solidFill>
              </a:rPr>
              <a:t>do </a:t>
            </a:r>
            <a:r>
              <a:rPr lang="pl-PL" altLang="pl-PL" sz="2400" dirty="0">
                <a:solidFill>
                  <a:prstClr val="black"/>
                </a:solidFill>
              </a:rPr>
              <a:t>wykonywania podstawowych czynności życiowych. </a:t>
            </a:r>
          </a:p>
        </p:txBody>
      </p:sp>
    </p:spTree>
    <p:extLst>
      <p:ext uri="{BB962C8B-B14F-4D97-AF65-F5344CB8AC3E}">
        <p14:creationId xmlns:p14="http://schemas.microsoft.com/office/powerpoint/2010/main" val="152922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altLang="pl-PL" sz="3200" dirty="0" smtClean="0">
                <a:solidFill>
                  <a:srgbClr val="002673"/>
                </a:solidFill>
                <a:cs typeface="Open Sans" pitchFamily="2" charset="0"/>
              </a:rPr>
              <a:t>Narodowy Spis Powszechny – porównanie</a:t>
            </a:r>
            <a:endParaRPr lang="pl-PL" sz="3200" dirty="0">
              <a:solidFill>
                <a:srgbClr val="002673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02836" y="1979837"/>
            <a:ext cx="8856885" cy="3744416"/>
          </a:xfrm>
        </p:spPr>
        <p:txBody>
          <a:bodyPr>
            <a:noAutofit/>
          </a:bodyPr>
          <a:lstStyle/>
          <a:p>
            <a:r>
              <a:rPr lang="pl-PL" sz="2400" dirty="0"/>
              <a:t>W porównaniu z wynikami Narodowego Spisu Powszechnego z 2011 roku ogólna liczba osób </a:t>
            </a:r>
            <a:r>
              <a:rPr lang="pl-PL" sz="2400" dirty="0" smtClean="0"/>
              <a:t>z niepełnosprawnościami </a:t>
            </a:r>
            <a:r>
              <a:rPr lang="pl-PL" sz="2400" b="1" dirty="0"/>
              <a:t>zwiększyła się </a:t>
            </a:r>
            <a:r>
              <a:rPr lang="pl-PL" sz="2400" b="1" dirty="0" smtClean="0"/>
              <a:t>o około 750 </a:t>
            </a:r>
            <a:r>
              <a:rPr lang="pl-PL" sz="2400" b="1" dirty="0"/>
              <a:t>tys.</a:t>
            </a:r>
            <a:r>
              <a:rPr lang="pl-PL" sz="2400" dirty="0"/>
              <a:t>, tj. o 15,98%, zaś liczba osób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z </a:t>
            </a:r>
            <a:r>
              <a:rPr lang="pl-PL" sz="2400" dirty="0"/>
              <a:t>niepełnosprawnościami prawnie zwiększyła się o 337,7 tys.,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tj</a:t>
            </a:r>
            <a:r>
              <a:rPr lang="pl-PL" sz="2400" dirty="0"/>
              <a:t>. o 10,78%. Natomiast liczba osób niepełnosprawnych tylko biologicznie zwiększyła się o 410,8 tys., tj. o 26,24</a:t>
            </a:r>
            <a:r>
              <a:rPr lang="pl-PL" sz="2400" dirty="0" smtClean="0"/>
              <a:t>%.</a:t>
            </a:r>
            <a:endParaRPr lang="pl-PL" sz="2400" dirty="0"/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09260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4" y="395461"/>
            <a:ext cx="8640381" cy="1080001"/>
          </a:xfrm>
        </p:spPr>
        <p:txBody>
          <a:bodyPr>
            <a:noAutofit/>
          </a:bodyPr>
          <a:lstStyle/>
          <a:p>
            <a:pPr marL="457200" lvl="0" indent="-457200">
              <a:lnSpc>
                <a:spcPct val="170000"/>
              </a:lnSpc>
              <a:spcBef>
                <a:spcPts val="0"/>
              </a:spcBef>
            </a:pPr>
            <a:r>
              <a:rPr lang="pl-PL" altLang="pl-PL" sz="3600" dirty="0">
                <a:solidFill>
                  <a:srgbClr val="002673"/>
                </a:solidFill>
                <a:cs typeface="Open Sans" pitchFamily="2" charset="0"/>
              </a:rPr>
              <a:t>Narodowy Spis Powszechny </a:t>
            </a:r>
            <a:r>
              <a:rPr lang="pl-PL" altLang="pl-PL" sz="3600" dirty="0" smtClean="0">
                <a:solidFill>
                  <a:srgbClr val="002673"/>
                </a:solidFill>
                <a:cs typeface="Open Sans" pitchFamily="2" charset="0"/>
              </a:rPr>
              <a:t>2021</a:t>
            </a:r>
            <a:endParaRPr lang="pl-PL" altLang="pl-PL" sz="3600" dirty="0">
              <a:solidFill>
                <a:srgbClr val="002673"/>
              </a:solidFill>
              <a:cs typeface="Open Sans" pitchFamily="2" charset="0"/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1025524" y="1619596"/>
            <a:ext cx="8640381" cy="4824537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500" dirty="0"/>
              <a:t>Liczba osób z niepełnosprawnościami: </a:t>
            </a:r>
            <a:r>
              <a:rPr lang="pl-PL" sz="2500" b="1" dirty="0" smtClean="0"/>
              <a:t>około 5,4 mln</a:t>
            </a:r>
            <a:r>
              <a:rPr lang="pl-PL" sz="2500" dirty="0" smtClean="0"/>
              <a:t>,</a:t>
            </a:r>
            <a:endParaRPr lang="pl-PL" sz="25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500" dirty="0"/>
              <a:t>14,3% ludności kraju wobec 12,2% w 2011 r. oraz 14,3% w 2002 r</a:t>
            </a:r>
            <a:r>
              <a:rPr lang="pl-PL" sz="2500" dirty="0" smtClean="0"/>
              <a:t>.,</a:t>
            </a:r>
            <a:endParaRPr lang="pl-PL" sz="25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500" dirty="0"/>
              <a:t>Mężczyźni </a:t>
            </a:r>
            <a:r>
              <a:rPr lang="pl-PL" sz="2500" dirty="0" smtClean="0"/>
              <a:t>– 45,1</a:t>
            </a:r>
            <a:r>
              <a:rPr lang="pl-PL" sz="2500" dirty="0"/>
              <a:t>%, kobiety </a:t>
            </a:r>
            <a:r>
              <a:rPr lang="pl-PL" sz="2500" dirty="0" smtClean="0"/>
              <a:t>– 54,9%,</a:t>
            </a:r>
            <a:endParaRPr lang="pl-PL" sz="25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500" dirty="0" smtClean="0"/>
              <a:t>Osoby legitymujące się prawnym potwierdzeniem niepełnosprawności – 63,7% zbiorowości (3 471 193 osób), </a:t>
            </a:r>
          </a:p>
        </p:txBody>
      </p:sp>
    </p:spTree>
    <p:extLst>
      <p:ext uri="{BB962C8B-B14F-4D97-AF65-F5344CB8AC3E}">
        <p14:creationId xmlns:p14="http://schemas.microsoft.com/office/powerpoint/2010/main" val="304890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45" y="467588"/>
            <a:ext cx="9000901" cy="1080001"/>
          </a:xfrm>
        </p:spPr>
        <p:txBody>
          <a:bodyPr>
            <a:noAutofit/>
          </a:bodyPr>
          <a:lstStyle/>
          <a:p>
            <a:r>
              <a:rPr lang="pl-PL" sz="3000" dirty="0">
                <a:solidFill>
                  <a:srgbClr val="002060"/>
                </a:solidFill>
              </a:rPr>
              <a:t>Niepełnosprawność studentów i doktorantów</a:t>
            </a:r>
            <a:endParaRPr lang="pl-PL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5345" y="1547589"/>
            <a:ext cx="9307105" cy="4680002"/>
          </a:xfrm>
        </p:spPr>
        <p:txBody>
          <a:bodyPr>
            <a:noAutofit/>
          </a:bodyPr>
          <a:lstStyle/>
          <a:p>
            <a:pPr lvl="0"/>
            <a:r>
              <a:rPr lang="pl-PL" b="1" dirty="0"/>
              <a:t>W roku akademickim 2023/24 w uczelniach kształciło się 21,9 tys. osób z orzeczeniem o stopniu </a:t>
            </a:r>
            <a:r>
              <a:rPr lang="pl-PL" b="1" dirty="0" smtClean="0"/>
              <a:t>niepełnosprawności</a:t>
            </a:r>
            <a:r>
              <a:rPr lang="pl-PL" dirty="0" smtClean="0"/>
              <a:t> </a:t>
            </a:r>
            <a:r>
              <a:rPr lang="pl-PL" dirty="0"/>
              <a:t>(1,8% ogólnej liczby studentów), </a:t>
            </a:r>
            <a:r>
              <a:rPr lang="pl-PL" dirty="0" smtClean="0"/>
              <a:t>a </a:t>
            </a:r>
            <a:r>
              <a:rPr lang="pl-PL" b="1" dirty="0" smtClean="0"/>
              <a:t>ukończyło </a:t>
            </a:r>
            <a:r>
              <a:rPr lang="pl-PL" b="1" dirty="0"/>
              <a:t>je 5,3 tys. </a:t>
            </a:r>
            <a:r>
              <a:rPr lang="pl-PL" b="1" dirty="0" smtClean="0"/>
              <a:t>osób </a:t>
            </a:r>
            <a:r>
              <a:rPr lang="pl-PL" dirty="0"/>
              <a:t>(1,8% ogólnej liczby absolwentów). Wśród doktorantów 15,4% stanowiły osoby z orzeczeniem </a:t>
            </a:r>
            <a:r>
              <a:rPr lang="pl-PL" dirty="0" smtClean="0"/>
              <a:t>o </a:t>
            </a:r>
            <a:r>
              <a:rPr lang="pl-PL" dirty="0"/>
              <a:t>stopniu niepełnosprawności (0,5 tys. osób</a:t>
            </a:r>
            <a:r>
              <a:rPr lang="pl-PL" dirty="0" smtClean="0"/>
              <a:t>) (absolwenci </a:t>
            </a:r>
            <a:r>
              <a:rPr lang="pl-PL" dirty="0"/>
              <a:t>z roku akademickiego 2022/23.) </a:t>
            </a:r>
          </a:p>
          <a:p>
            <a:pPr lvl="0"/>
            <a:r>
              <a:rPr lang="pl-PL" dirty="0"/>
              <a:t>→ na podstawie danych z Ministerstwa Nauki i Szkolnictwa Wyższego </a:t>
            </a:r>
            <a:r>
              <a:rPr lang="pl-PL" dirty="0" smtClean="0"/>
              <a:t>dotyczących </a:t>
            </a:r>
            <a:r>
              <a:rPr lang="pl-PL" dirty="0"/>
              <a:t>studentów i doktorantów posiadających orzeczenie o stopniu niepełnosprawności, wydane przez odpowiedni organ</a:t>
            </a:r>
          </a:p>
        </p:txBody>
      </p:sp>
    </p:spTree>
    <p:extLst>
      <p:ext uri="{BB962C8B-B14F-4D97-AF65-F5344CB8AC3E}">
        <p14:creationId xmlns:p14="http://schemas.microsoft.com/office/powerpoint/2010/main" val="77912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950" y="518886"/>
            <a:ext cx="8640381" cy="1080001"/>
          </a:xfrm>
        </p:spPr>
        <p:txBody>
          <a:bodyPr>
            <a:noAutofit/>
          </a:bodyPr>
          <a:lstStyle/>
          <a:p>
            <a:r>
              <a:rPr lang="pl-PL" altLang="pl-PL" sz="3600" dirty="0">
                <a:solidFill>
                  <a:srgbClr val="002673"/>
                </a:solidFill>
              </a:rPr>
              <a:t>Prawo o szkolnictwie </a:t>
            </a:r>
            <a:r>
              <a:rPr lang="pl-PL" altLang="pl-PL" sz="3600" dirty="0" smtClean="0">
                <a:solidFill>
                  <a:srgbClr val="002673"/>
                </a:solidFill>
              </a:rPr>
              <a:t>wyższym (1)</a:t>
            </a:r>
            <a:endParaRPr lang="pl-PL" dirty="0">
              <a:solidFill>
                <a:srgbClr val="002673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02950" y="1619597"/>
            <a:ext cx="9499744" cy="4608512"/>
          </a:xfrm>
        </p:spPr>
        <p:txBody>
          <a:bodyPr>
            <a:noAutofit/>
          </a:bodyPr>
          <a:lstStyle/>
          <a:p>
            <a:r>
              <a:rPr lang="pl-PL" b="1" dirty="0"/>
              <a:t>Art. </a:t>
            </a:r>
            <a:r>
              <a:rPr lang="pl-PL" b="1" dirty="0" smtClean="0"/>
              <a:t>11. </a:t>
            </a:r>
            <a:r>
              <a:rPr lang="pl-PL" dirty="0" smtClean="0"/>
              <a:t>1</a:t>
            </a:r>
            <a:r>
              <a:rPr lang="pl-PL" dirty="0"/>
              <a:t>. Podstawowymi zadaniami uczelni są: (...)</a:t>
            </a:r>
          </a:p>
          <a:p>
            <a:r>
              <a:rPr lang="pl-PL" dirty="0" smtClean="0"/>
              <a:t>6) </a:t>
            </a:r>
            <a:r>
              <a:rPr lang="pl-PL" b="1" dirty="0" smtClean="0"/>
              <a:t>stwarzanie </a:t>
            </a:r>
            <a:r>
              <a:rPr lang="pl-PL" b="1" dirty="0"/>
              <a:t>osobom niepełnosprawnym warunków do pełnego udziału w</a:t>
            </a:r>
            <a:r>
              <a:rPr lang="pl-PL" dirty="0"/>
              <a:t>:</a:t>
            </a:r>
          </a:p>
          <a:p>
            <a:pPr marL="1098857" lvl="1" indent="-342900">
              <a:buFont typeface="+mj-lt"/>
              <a:buAutoNum type="alphaLcParenR"/>
            </a:pPr>
            <a:r>
              <a:rPr lang="pl-PL" dirty="0" smtClean="0"/>
              <a:t>procesie </a:t>
            </a:r>
            <a:r>
              <a:rPr lang="pl-PL" dirty="0"/>
              <a:t>przyjmowania na uczelnię w celu odbywania kształcenia,</a:t>
            </a:r>
          </a:p>
          <a:p>
            <a:pPr marL="1098857" lvl="1" indent="-342900">
              <a:buFont typeface="+mj-lt"/>
              <a:buAutoNum type="alphaLcParenR"/>
            </a:pPr>
            <a:r>
              <a:rPr lang="pl-PL" dirty="0" smtClean="0"/>
              <a:t>kształceniu</a:t>
            </a:r>
            <a:r>
              <a:rPr lang="pl-PL" dirty="0"/>
              <a:t>,</a:t>
            </a:r>
          </a:p>
          <a:p>
            <a:pPr marL="1098857" lvl="1" indent="-342900">
              <a:buFont typeface="+mj-lt"/>
              <a:buAutoNum type="alphaLcParenR"/>
            </a:pPr>
            <a:r>
              <a:rPr lang="pl-PL" dirty="0" smtClean="0"/>
              <a:t>prowadzeniu </a:t>
            </a:r>
            <a:r>
              <a:rPr lang="pl-PL" dirty="0"/>
              <a:t>działalności naukowej.</a:t>
            </a:r>
          </a:p>
          <a:p>
            <a:r>
              <a:rPr lang="pl-PL" b="1" dirty="0"/>
              <a:t>Art. 409</a:t>
            </a:r>
            <a:r>
              <a:rPr lang="pl-PL" b="1" dirty="0" smtClean="0"/>
              <a:t>. </a:t>
            </a:r>
            <a:r>
              <a:rPr lang="pl-PL" dirty="0" smtClean="0"/>
              <a:t>1</a:t>
            </a:r>
            <a:r>
              <a:rPr lang="pl-PL" dirty="0"/>
              <a:t>. Uczelnia posiada fundusze:</a:t>
            </a:r>
          </a:p>
          <a:p>
            <a:pPr marL="342900" indent="-342900">
              <a:buClrTx/>
              <a:buFont typeface="+mj-lt"/>
              <a:buAutoNum type="arabicParenR"/>
            </a:pPr>
            <a:r>
              <a:rPr lang="pl-PL" dirty="0" smtClean="0"/>
              <a:t>stypendialny</a:t>
            </a:r>
            <a:r>
              <a:rPr lang="pl-PL" dirty="0"/>
              <a:t>;</a:t>
            </a:r>
          </a:p>
          <a:p>
            <a:pPr marL="342900" indent="-342900">
              <a:buClrTx/>
              <a:buFont typeface="+mj-lt"/>
              <a:buAutoNum type="arabicParenR"/>
            </a:pPr>
            <a:r>
              <a:rPr lang="pl-PL" dirty="0" smtClean="0"/>
              <a:t>wsparcia </a:t>
            </a:r>
            <a:r>
              <a:rPr lang="pl-PL" dirty="0"/>
              <a:t>osób niepełnosprawnych.</a:t>
            </a:r>
          </a:p>
          <a:p>
            <a:endParaRPr lang="pl-PL" sz="1900" dirty="0"/>
          </a:p>
        </p:txBody>
      </p:sp>
    </p:spTree>
    <p:extLst>
      <p:ext uri="{BB962C8B-B14F-4D97-AF65-F5344CB8AC3E}">
        <p14:creationId xmlns:p14="http://schemas.microsoft.com/office/powerpoint/2010/main" val="138973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950" y="518886"/>
            <a:ext cx="8640381" cy="1080001"/>
          </a:xfrm>
        </p:spPr>
        <p:txBody>
          <a:bodyPr>
            <a:noAutofit/>
          </a:bodyPr>
          <a:lstStyle/>
          <a:p>
            <a:r>
              <a:rPr lang="pl-PL" altLang="pl-PL" sz="3600" dirty="0">
                <a:solidFill>
                  <a:srgbClr val="002673"/>
                </a:solidFill>
              </a:rPr>
              <a:t>Prawo o szkolnictwie </a:t>
            </a:r>
            <a:r>
              <a:rPr lang="pl-PL" altLang="pl-PL" sz="3600" dirty="0" smtClean="0">
                <a:solidFill>
                  <a:srgbClr val="002673"/>
                </a:solidFill>
              </a:rPr>
              <a:t>wyższym (2)</a:t>
            </a:r>
            <a:endParaRPr lang="pl-PL" dirty="0">
              <a:solidFill>
                <a:srgbClr val="002673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02950" y="1835621"/>
            <a:ext cx="9239500" cy="4608512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pl-PL" sz="2400" b="1" dirty="0">
                <a:solidFill>
                  <a:prstClr val="black"/>
                </a:solidFill>
              </a:rPr>
              <a:t>Art. 89 </a:t>
            </a:r>
            <a:r>
              <a:rPr lang="pl-PL" sz="2400" dirty="0">
                <a:solidFill>
                  <a:prstClr val="black"/>
                </a:solidFill>
              </a:rPr>
              <a:t>Stypendium dla osób niepełnosprawnych </a:t>
            </a:r>
          </a:p>
          <a:p>
            <a:r>
              <a:rPr lang="pl-PL" sz="2400" dirty="0">
                <a:solidFill>
                  <a:prstClr val="black"/>
                </a:solidFill>
              </a:rPr>
              <a:t>może otrzymać student </a:t>
            </a:r>
            <a:r>
              <a:rPr lang="pl-PL" sz="2400" b="1" dirty="0">
                <a:solidFill>
                  <a:prstClr val="black"/>
                </a:solidFill>
              </a:rPr>
              <a:t>posiadający orzeczenie o niepełnosprawności</a:t>
            </a:r>
            <a:r>
              <a:rPr lang="pl-PL" sz="2400" dirty="0">
                <a:solidFill>
                  <a:prstClr val="black"/>
                </a:solidFill>
              </a:rPr>
              <a:t>, orzeczenie o stopniu niepełnosprawności albo orzeczenie, o którym mowa w art. 5 oraz art. 62 ustawy z dnia 27 sierpnia 1997 r. o rehabilitacji zawodowej i społecznej oraz zatrudnianiu osób niepełnosprawnych (Dz. U. z 2019 r. poz. 1172, 1495, 1696 i 1818).</a:t>
            </a:r>
            <a:endParaRPr lang="pl-PL" sz="2400" dirty="0"/>
          </a:p>
          <a:p>
            <a:endParaRPr lang="pl-PL" sz="1900" dirty="0"/>
          </a:p>
        </p:txBody>
      </p:sp>
    </p:spTree>
    <p:extLst>
      <p:ext uri="{BB962C8B-B14F-4D97-AF65-F5344CB8AC3E}">
        <p14:creationId xmlns:p14="http://schemas.microsoft.com/office/powerpoint/2010/main" val="298595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950" y="518886"/>
            <a:ext cx="8640381" cy="1080001"/>
          </a:xfrm>
        </p:spPr>
        <p:txBody>
          <a:bodyPr>
            <a:noAutofit/>
          </a:bodyPr>
          <a:lstStyle/>
          <a:p>
            <a:r>
              <a:rPr lang="pl-PL" altLang="pl-PL" sz="3600" dirty="0">
                <a:solidFill>
                  <a:srgbClr val="002673"/>
                </a:solidFill>
              </a:rPr>
              <a:t>Prawo o szkolnictwie </a:t>
            </a:r>
            <a:r>
              <a:rPr lang="pl-PL" altLang="pl-PL" sz="3600" dirty="0" smtClean="0">
                <a:solidFill>
                  <a:srgbClr val="002673"/>
                </a:solidFill>
              </a:rPr>
              <a:t>wyższym (3)</a:t>
            </a:r>
            <a:endParaRPr lang="pl-PL" dirty="0">
              <a:solidFill>
                <a:srgbClr val="002673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02950" y="1598887"/>
            <a:ext cx="9095484" cy="4608512"/>
          </a:xfrm>
        </p:spPr>
        <p:txBody>
          <a:bodyPr>
            <a:noAutofit/>
          </a:bodyPr>
          <a:lstStyle/>
          <a:p>
            <a:r>
              <a:rPr lang="pl-PL" dirty="0">
                <a:solidFill>
                  <a:prstClr val="black"/>
                </a:solidFill>
              </a:rPr>
              <a:t>Interpretacja Ministerstwa Nauki i Szkolnictwa Wyższego w sprawie Dotacji na wsparcie procesu kształcenia i prowadzenia badań dla osób </a:t>
            </a:r>
            <a:r>
              <a:rPr lang="pl-PL" dirty="0" smtClean="0">
                <a:solidFill>
                  <a:prstClr val="black"/>
                </a:solidFill>
              </a:rPr>
              <a:t>z niepełnosprawnościami</a:t>
            </a:r>
            <a:endParaRPr lang="pl-PL" dirty="0">
              <a:solidFill>
                <a:prstClr val="black"/>
              </a:solidFill>
            </a:endParaRPr>
          </a:p>
          <a:p>
            <a:pPr lvl="0">
              <a:spcBef>
                <a:spcPts val="3000"/>
              </a:spcBef>
            </a:pPr>
            <a:r>
              <a:rPr lang="pl-PL" dirty="0">
                <a:solidFill>
                  <a:prstClr val="black"/>
                </a:solidFill>
              </a:rPr>
              <a:t>Uczelnie mogą realizować </a:t>
            </a:r>
            <a:r>
              <a:rPr lang="pl-PL" b="1" dirty="0">
                <a:solidFill>
                  <a:prstClr val="black"/>
                </a:solidFill>
              </a:rPr>
              <a:t>wsparcie</a:t>
            </a:r>
            <a:r>
              <a:rPr lang="pl-PL" dirty="0">
                <a:solidFill>
                  <a:prstClr val="black"/>
                </a:solidFill>
              </a:rPr>
              <a:t> na rzecz osób z niepełnosprawnościami, </a:t>
            </a:r>
            <a:r>
              <a:rPr lang="pl-PL" b="1" dirty="0">
                <a:solidFill>
                  <a:prstClr val="black"/>
                </a:solidFill>
              </a:rPr>
              <a:t>potwierdzonymi orzeczeniem </a:t>
            </a:r>
            <a:r>
              <a:rPr lang="pl-PL" dirty="0">
                <a:solidFill>
                  <a:prstClr val="black"/>
                </a:solidFill>
              </a:rPr>
              <a:t>o stopniu niepełnosprawności oraz na rzecz osób z niepełnosprawnościami </a:t>
            </a:r>
            <a:r>
              <a:rPr lang="pl-PL" b="1" dirty="0">
                <a:solidFill>
                  <a:prstClr val="black"/>
                </a:solidFill>
              </a:rPr>
              <a:t>bez formalnego orzeczenia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>– ale </a:t>
            </a:r>
            <a:r>
              <a:rPr lang="pl-PL" b="1" dirty="0"/>
              <a:t>posiadających trudności zdrowotne lub funkcjonalne</a:t>
            </a:r>
            <a:r>
              <a:rPr lang="pl-PL" dirty="0"/>
              <a:t>, które uzasadniają potrzebę wsparcia (np. osoby w trakcie diagnozy, z chorobami przewlekłymi, </a:t>
            </a:r>
            <a:r>
              <a:rPr lang="pl-PL" dirty="0" err="1"/>
              <a:t>neuroatypowe</a:t>
            </a:r>
            <a:r>
              <a:rPr lang="pl-PL" dirty="0"/>
              <a:t> itp.).</a:t>
            </a:r>
          </a:p>
          <a:p>
            <a:endParaRPr lang="pl-PL" sz="1900" dirty="0"/>
          </a:p>
        </p:txBody>
      </p:sp>
    </p:spTree>
    <p:extLst>
      <p:ext uri="{BB962C8B-B14F-4D97-AF65-F5344CB8AC3E}">
        <p14:creationId xmlns:p14="http://schemas.microsoft.com/office/powerpoint/2010/main" val="73454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950" y="395461"/>
            <a:ext cx="8640381" cy="1080001"/>
          </a:xfrm>
        </p:spPr>
        <p:txBody>
          <a:bodyPr>
            <a:noAutofit/>
          </a:bodyPr>
          <a:lstStyle/>
          <a:p>
            <a:r>
              <a:rPr lang="pl-PL" altLang="pl-PL" sz="3600" dirty="0">
                <a:solidFill>
                  <a:srgbClr val="002673"/>
                </a:solidFill>
              </a:rPr>
              <a:t>Prawo o szkolnictwie </a:t>
            </a:r>
            <a:r>
              <a:rPr lang="pl-PL" altLang="pl-PL" sz="3600" dirty="0" smtClean="0">
                <a:solidFill>
                  <a:srgbClr val="002673"/>
                </a:solidFill>
              </a:rPr>
              <a:t>wyższym (4)</a:t>
            </a:r>
            <a:endParaRPr lang="pl-PL" dirty="0">
              <a:solidFill>
                <a:srgbClr val="002673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02950" y="1259557"/>
            <a:ext cx="9239500" cy="4608512"/>
          </a:xfrm>
        </p:spPr>
        <p:txBody>
          <a:bodyPr>
            <a:noAutofit/>
          </a:bodyPr>
          <a:lstStyle/>
          <a:p>
            <a:r>
              <a:rPr lang="pl-PL" dirty="0">
                <a:solidFill>
                  <a:prstClr val="black"/>
                </a:solidFill>
                <a:cs typeface="Arial" panose="020B0604020202020204" pitchFamily="34" charset="0"/>
              </a:rPr>
              <a:t>Wsparcie dla osób bez orzeczenia może być realizowane w uzasadnionych przypadkach, o ile:</a:t>
            </a:r>
          </a:p>
          <a:p>
            <a:pPr marL="1041707" lvl="1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prstClr val="black"/>
                </a:solidFill>
                <a:cs typeface="Arial" panose="020B0604020202020204" pitchFamily="34" charset="0"/>
              </a:rPr>
              <a:t>ma charakter ogólnodostępny lub pośredni, np. szkolenia kadry, dostosowanie platformy e-learningowej, zakup podręczników w wersji cyfrowej itp.</a:t>
            </a:r>
          </a:p>
          <a:p>
            <a:pPr marL="1041707" lvl="1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prstClr val="black"/>
                </a:solidFill>
                <a:cs typeface="Arial" panose="020B0604020202020204" pitchFamily="34" charset="0"/>
              </a:rPr>
              <a:t>nie jest skierowane wyłącznie do osoby fizycznej</a:t>
            </a:r>
            <a:r>
              <a:rPr lang="pl-PL" dirty="0">
                <a:solidFill>
                  <a:prstClr val="black"/>
                </a:solidFill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3000"/>
              </a:spcBef>
            </a:pPr>
            <a:r>
              <a:rPr lang="pl-PL" dirty="0"/>
              <a:t>W przypadku </a:t>
            </a:r>
            <a:r>
              <a:rPr lang="pl-PL" b="1" dirty="0"/>
              <a:t>wsparcia indywidualnego</a:t>
            </a:r>
            <a:r>
              <a:rPr lang="pl-PL" dirty="0"/>
              <a:t> (np. asystent dydaktyczny, sprzęt wspomagający wypożyczany na potrzeby jednej osoby), uczelnia zazwyczaj musi mieć dokumentację – </a:t>
            </a:r>
            <a:r>
              <a:rPr lang="pl-PL" b="1" dirty="0"/>
              <a:t>orzeczenie lub inne potwierdzenie potrzeby</a:t>
            </a:r>
            <a:r>
              <a:rPr lang="pl-PL" dirty="0"/>
              <a:t> (np. zaświadczenie lekarskie, opinia psychologa uczelnianego).</a:t>
            </a:r>
          </a:p>
          <a:p>
            <a:pPr marL="1041707" lvl="1" indent="-285750">
              <a:buFont typeface="Arial" panose="020B0604020202020204" pitchFamily="34" charset="0"/>
              <a:buChar char="•"/>
            </a:pPr>
            <a:endParaRPr lang="pl-PL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7862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426" y="1619597"/>
            <a:ext cx="9217024" cy="3672089"/>
          </a:xfrm>
        </p:spPr>
        <p:txBody>
          <a:bodyPr>
            <a:normAutofit/>
          </a:bodyPr>
          <a:lstStyle/>
          <a:p>
            <a:r>
              <a:rPr lang="pl-PL" sz="4000" dirty="0" smtClean="0"/>
              <a:t>Zapisy ustawy o zapewnianiu dostępności osobom </a:t>
            </a:r>
            <a:br>
              <a:rPr lang="pl-PL" sz="4000" dirty="0" smtClean="0"/>
            </a:br>
            <a:r>
              <a:rPr lang="pl-PL" sz="4000" dirty="0" smtClean="0"/>
              <a:t>ze szczególnymi potrzebami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49207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195" y="611485"/>
            <a:ext cx="8145136" cy="1080001"/>
          </a:xfrm>
        </p:spPr>
        <p:txBody>
          <a:bodyPr>
            <a:noAutofit/>
          </a:bodyPr>
          <a:lstStyle/>
          <a:p>
            <a:r>
              <a:rPr lang="pl-PL" sz="3600" dirty="0" smtClean="0"/>
              <a:t>Dostępność (a</a:t>
            </a:r>
            <a:r>
              <a:rPr lang="pl-PL" altLang="pl-PL" sz="3600" dirty="0" smtClean="0">
                <a:solidFill>
                  <a:srgbClr val="002060"/>
                </a:solidFill>
              </a:rPr>
              <a:t>rt</a:t>
            </a:r>
            <a:r>
              <a:rPr lang="pl-PL" altLang="pl-PL" sz="3600" dirty="0">
                <a:solidFill>
                  <a:srgbClr val="002060"/>
                </a:solidFill>
              </a:rPr>
              <a:t>. 2 pkt </a:t>
            </a:r>
            <a:r>
              <a:rPr lang="pl-PL" altLang="pl-PL" sz="3600" dirty="0" smtClean="0">
                <a:solidFill>
                  <a:srgbClr val="002060"/>
                </a:solidFill>
              </a:rPr>
              <a:t>2)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906" y="1691486"/>
            <a:ext cx="8856503" cy="4968353"/>
          </a:xfrm>
        </p:spPr>
        <p:txBody>
          <a:bodyPr>
            <a:normAutofit/>
          </a:bodyPr>
          <a:lstStyle/>
          <a:p>
            <a:r>
              <a:rPr lang="pl-PL" altLang="pl-PL" sz="2400" dirty="0"/>
              <a:t>W świetle </a:t>
            </a:r>
            <a:r>
              <a:rPr lang="pl-PL" altLang="pl-PL" sz="2400" b="1" dirty="0"/>
              <a:t>Ustawy </a:t>
            </a:r>
            <a:r>
              <a:rPr lang="pl-PL" altLang="pl-PL" sz="2400" b="1" dirty="0" smtClean="0"/>
              <a:t>o zapewnianiu dostępności osobom </a:t>
            </a:r>
            <a:br>
              <a:rPr lang="pl-PL" altLang="pl-PL" sz="2400" b="1" dirty="0" smtClean="0"/>
            </a:br>
            <a:r>
              <a:rPr lang="pl-PL" altLang="pl-PL" sz="2400" b="1" dirty="0" smtClean="0"/>
              <a:t>ze szczególnymi potrzebami </a:t>
            </a:r>
            <a:r>
              <a:rPr lang="pl-PL" altLang="pl-PL" sz="2400" dirty="0" smtClean="0"/>
              <a:t>dostępność </a:t>
            </a:r>
            <a:r>
              <a:rPr lang="pl-PL" altLang="pl-PL" sz="2400" dirty="0"/>
              <a:t>oznacza:</a:t>
            </a:r>
          </a:p>
          <a:p>
            <a:r>
              <a:rPr lang="pl-PL" altLang="pl-PL" sz="2400" dirty="0" smtClean="0"/>
              <a:t>„dostępność </a:t>
            </a:r>
            <a:r>
              <a:rPr lang="pl-PL" altLang="pl-PL" sz="2400" dirty="0"/>
              <a:t>architektoniczną, cyfrową oraz informacyjno-komunikacyjną, co najmniej w zakresie określonym przez minimalne wymagania, o których mowa w art. 6, będącą wynikiem uwzględnienia uniwersalnego projektowania </a:t>
            </a:r>
            <a:r>
              <a:rPr lang="pl-PL" altLang="pl-PL" sz="2400" dirty="0" smtClean="0"/>
              <a:t/>
            </a:r>
            <a:br>
              <a:rPr lang="pl-PL" altLang="pl-PL" sz="2400" dirty="0" smtClean="0"/>
            </a:br>
            <a:r>
              <a:rPr lang="pl-PL" altLang="pl-PL" sz="2400" dirty="0" smtClean="0"/>
              <a:t>albo </a:t>
            </a:r>
            <a:r>
              <a:rPr lang="pl-PL" altLang="pl-PL" sz="2400" dirty="0"/>
              <a:t>zastosowania racjonalnego usprawnienia</a:t>
            </a:r>
            <a:r>
              <a:rPr lang="pl-PL" altLang="pl-PL" sz="2400" dirty="0" smtClean="0"/>
              <a:t>”.</a:t>
            </a:r>
            <a:endParaRPr lang="pl-PL" altLang="pl-PL" sz="2400" dirty="0"/>
          </a:p>
        </p:txBody>
      </p:sp>
    </p:spTree>
    <p:extLst>
      <p:ext uri="{BB962C8B-B14F-4D97-AF65-F5344CB8AC3E}">
        <p14:creationId xmlns:p14="http://schemas.microsoft.com/office/powerpoint/2010/main" val="330063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817514" y="3203773"/>
            <a:ext cx="7056784" cy="12317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dirty="0"/>
              <a:t>Zwiększanie dostępności uczelni dla osób z niepełnosprawnościami – szkolenie świadomościowe</a:t>
            </a:r>
          </a:p>
        </p:txBody>
      </p:sp>
    </p:spTree>
    <p:extLst>
      <p:ext uri="{BB962C8B-B14F-4D97-AF65-F5344CB8AC3E}">
        <p14:creationId xmlns:p14="http://schemas.microsoft.com/office/powerpoint/2010/main" val="28231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907" y="683493"/>
            <a:ext cx="8640479" cy="1080001"/>
          </a:xfrm>
        </p:spPr>
        <p:txBody>
          <a:bodyPr>
            <a:noAutofit/>
          </a:bodyPr>
          <a:lstStyle/>
          <a:p>
            <a:r>
              <a:rPr lang="pl-PL" sz="3600" dirty="0" smtClean="0"/>
              <a:t>Minimalne wymagania (</a:t>
            </a:r>
            <a:r>
              <a:rPr lang="pl-PL" sz="3600" dirty="0"/>
              <a:t>art</a:t>
            </a:r>
            <a:r>
              <a:rPr lang="pl-PL" sz="3600" dirty="0" smtClean="0"/>
              <a:t>. 6)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907" y="1763494"/>
            <a:ext cx="8928511" cy="4896345"/>
          </a:xfrm>
        </p:spPr>
        <p:txBody>
          <a:bodyPr>
            <a:normAutofit/>
          </a:bodyPr>
          <a:lstStyle/>
          <a:p>
            <a:r>
              <a:rPr lang="pl-PL" sz="2400" dirty="0" smtClean="0"/>
              <a:t>Minimalne wymagania dot. zapewnienia dostępności zawarto w </a:t>
            </a:r>
            <a:r>
              <a:rPr lang="pl-PL" sz="2400" b="1" dirty="0" smtClean="0"/>
              <a:t>art. 6 Ustawy</a:t>
            </a:r>
            <a:r>
              <a:rPr lang="pl-PL" sz="2400" dirty="0" smtClean="0"/>
              <a:t>. </a:t>
            </a:r>
          </a:p>
          <a:p>
            <a:r>
              <a:rPr lang="pl-PL" sz="2400" dirty="0" smtClean="0"/>
              <a:t>Dostępność dzieli się tam na 3 obszary: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pl-PL" sz="2400" b="1" dirty="0" smtClean="0"/>
              <a:t>architektoniczną</a:t>
            </a:r>
            <a:r>
              <a:rPr lang="pl-PL" sz="2400" dirty="0" smtClean="0"/>
              <a:t>,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pl-PL" sz="2400" b="1" dirty="0" smtClean="0"/>
              <a:t>cyfrową</a:t>
            </a:r>
            <a:r>
              <a:rPr lang="pl-PL" sz="2400" dirty="0" smtClean="0"/>
              <a:t>,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pl-PL" sz="2400" b="1" dirty="0" smtClean="0"/>
              <a:t>informacyjno-komunikacyjną</a:t>
            </a:r>
            <a:r>
              <a:rPr lang="pl-PL" sz="2400" dirty="0" smtClean="0"/>
              <a:t>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4926266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277" y="251445"/>
            <a:ext cx="8640381" cy="1080001"/>
          </a:xfrm>
        </p:spPr>
        <p:txBody>
          <a:bodyPr>
            <a:noAutofit/>
          </a:bodyPr>
          <a:lstStyle/>
          <a:p>
            <a:r>
              <a:rPr lang="pl-PL" altLang="pl-PL" sz="3200" dirty="0">
                <a:solidFill>
                  <a:srgbClr val="002060"/>
                </a:solidFill>
              </a:rPr>
              <a:t>Dostępność architektoniczna – minimalne </a:t>
            </a:r>
            <a:r>
              <a:rPr lang="pl-PL" altLang="pl-PL" sz="3200" dirty="0" smtClean="0">
                <a:solidFill>
                  <a:srgbClr val="002060"/>
                </a:solidFill>
              </a:rPr>
              <a:t>wymagania (art. 6)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53418" y="1907629"/>
            <a:ext cx="9433048" cy="4319962"/>
          </a:xfrm>
        </p:spPr>
        <p:txBody>
          <a:bodyPr>
            <a:noAutofit/>
          </a:bodyPr>
          <a:lstStyle/>
          <a:p>
            <a:pPr marL="342900" lvl="0" indent="-342900">
              <a:buClrTx/>
              <a:buFont typeface="Arial" panose="020B0604020202020204" pitchFamily="34" charset="0"/>
              <a:buChar char="•"/>
            </a:pPr>
            <a:r>
              <a:rPr lang="pl-PL" altLang="pl-PL" sz="1800" dirty="0">
                <a:solidFill>
                  <a:prstClr val="black"/>
                </a:solidFill>
              </a:rPr>
              <a:t>Zapewnienie </a:t>
            </a:r>
            <a:r>
              <a:rPr lang="pl-PL" altLang="pl-PL" sz="1800" b="1" dirty="0">
                <a:solidFill>
                  <a:prstClr val="black"/>
                </a:solidFill>
              </a:rPr>
              <a:t>wolnych od barier poziomych i pionowych przestrzeni</a:t>
            </a:r>
            <a:r>
              <a:rPr lang="pl-PL" altLang="pl-PL" sz="1800" dirty="0">
                <a:solidFill>
                  <a:prstClr val="black"/>
                </a:solidFill>
              </a:rPr>
              <a:t> komunikacyjnych </a:t>
            </a:r>
            <a:r>
              <a:rPr lang="pl-PL" altLang="pl-PL" sz="1800" dirty="0" smtClean="0">
                <a:solidFill>
                  <a:prstClr val="black"/>
                </a:solidFill>
              </a:rPr>
              <a:t>budynków,</a:t>
            </a:r>
            <a:endParaRPr lang="pl-PL" altLang="pl-PL" sz="1800" dirty="0">
              <a:solidFill>
                <a:prstClr val="black"/>
              </a:solidFill>
            </a:endParaRPr>
          </a:p>
          <a:p>
            <a:pPr marL="342900" lvl="0" indent="-342900">
              <a:buClrTx/>
              <a:buFont typeface="Arial" panose="020B0604020202020204" pitchFamily="34" charset="0"/>
              <a:buChar char="•"/>
            </a:pPr>
            <a:r>
              <a:rPr lang="pl-PL" altLang="pl-PL" sz="1800" dirty="0">
                <a:solidFill>
                  <a:prstClr val="black"/>
                </a:solidFill>
              </a:rPr>
              <a:t>Instalacja urządzeń lub zastosowanie środków technicznych i rozwiązań architektonicznych w budynku, które umożliwiają </a:t>
            </a:r>
            <a:r>
              <a:rPr lang="pl-PL" altLang="pl-PL" sz="1800" b="1" dirty="0">
                <a:solidFill>
                  <a:prstClr val="black"/>
                </a:solidFill>
              </a:rPr>
              <a:t>dostęp do wszystkich pomieszczeń</a:t>
            </a:r>
            <a:r>
              <a:rPr lang="pl-PL" altLang="pl-PL" sz="1800" dirty="0">
                <a:solidFill>
                  <a:prstClr val="black"/>
                </a:solidFill>
              </a:rPr>
              <a:t>, z wyłączeniem pomieszczeń </a:t>
            </a:r>
            <a:r>
              <a:rPr lang="pl-PL" altLang="pl-PL" sz="1800" dirty="0" smtClean="0">
                <a:solidFill>
                  <a:prstClr val="black"/>
                </a:solidFill>
              </a:rPr>
              <a:t>technicznych,</a:t>
            </a:r>
            <a:endParaRPr lang="pl-PL" altLang="pl-PL" sz="1800" dirty="0">
              <a:solidFill>
                <a:prstClr val="black"/>
              </a:solidFill>
            </a:endParaRPr>
          </a:p>
          <a:p>
            <a:pPr marL="342900" lvl="0" indent="-342900">
              <a:buClrTx/>
              <a:buFont typeface="Arial" panose="020B0604020202020204" pitchFamily="34" charset="0"/>
              <a:buChar char="•"/>
            </a:pPr>
            <a:r>
              <a:rPr lang="pl-PL" altLang="pl-PL" sz="1800" dirty="0">
                <a:solidFill>
                  <a:prstClr val="black"/>
                </a:solidFill>
              </a:rPr>
              <a:t>Zapewnienie </a:t>
            </a:r>
            <a:r>
              <a:rPr lang="pl-PL" altLang="pl-PL" sz="1800" b="1" dirty="0">
                <a:solidFill>
                  <a:prstClr val="black"/>
                </a:solidFill>
              </a:rPr>
              <a:t>informacji na temat rozkładu pomieszczeń </a:t>
            </a:r>
            <a:r>
              <a:rPr lang="pl-PL" altLang="pl-PL" sz="1800" dirty="0">
                <a:solidFill>
                  <a:prstClr val="black"/>
                </a:solidFill>
              </a:rPr>
              <a:t>w budynku, </a:t>
            </a:r>
            <a:r>
              <a:rPr lang="pl-PL" altLang="pl-PL" sz="1800" dirty="0" smtClean="0">
                <a:solidFill>
                  <a:prstClr val="black"/>
                </a:solidFill>
              </a:rPr>
              <a:t>co najmniej </a:t>
            </a:r>
            <a:br>
              <a:rPr lang="pl-PL" altLang="pl-PL" sz="1800" dirty="0" smtClean="0">
                <a:solidFill>
                  <a:prstClr val="black"/>
                </a:solidFill>
              </a:rPr>
            </a:br>
            <a:r>
              <a:rPr lang="pl-PL" altLang="pl-PL" sz="1800" dirty="0" smtClean="0">
                <a:solidFill>
                  <a:prstClr val="black"/>
                </a:solidFill>
              </a:rPr>
              <a:t>w </a:t>
            </a:r>
            <a:r>
              <a:rPr lang="pl-PL" altLang="pl-PL" sz="1800" dirty="0">
                <a:solidFill>
                  <a:prstClr val="black"/>
                </a:solidFill>
              </a:rPr>
              <a:t>sposób wizualny i dotykowy lub </a:t>
            </a:r>
            <a:r>
              <a:rPr lang="pl-PL" altLang="pl-PL" sz="1800" dirty="0" smtClean="0">
                <a:solidFill>
                  <a:prstClr val="black"/>
                </a:solidFill>
              </a:rPr>
              <a:t>głosowy,</a:t>
            </a:r>
            <a:endParaRPr lang="pl-PL" altLang="pl-PL" sz="1800" dirty="0">
              <a:solidFill>
                <a:prstClr val="black"/>
              </a:solidFill>
            </a:endParaRPr>
          </a:p>
          <a:p>
            <a:pPr marL="342900" lvl="0" indent="-342900">
              <a:buClrTx/>
              <a:buFont typeface="Arial" panose="020B0604020202020204" pitchFamily="34" charset="0"/>
              <a:buChar char="•"/>
            </a:pPr>
            <a:r>
              <a:rPr lang="pl-PL" altLang="pl-PL" sz="1800" dirty="0">
                <a:solidFill>
                  <a:prstClr val="black"/>
                </a:solidFill>
              </a:rPr>
              <a:t>Zapewnienie wstępu do budynku osobie korzystającej z </a:t>
            </a:r>
            <a:r>
              <a:rPr lang="pl-PL" altLang="pl-PL" sz="1800" b="1" dirty="0">
                <a:solidFill>
                  <a:prstClr val="black"/>
                </a:solidFill>
              </a:rPr>
              <a:t>psa </a:t>
            </a:r>
            <a:r>
              <a:rPr lang="pl-PL" altLang="pl-PL" sz="1800" b="1" dirty="0" smtClean="0">
                <a:solidFill>
                  <a:prstClr val="black"/>
                </a:solidFill>
              </a:rPr>
              <a:t>asystującego</a:t>
            </a:r>
            <a:r>
              <a:rPr lang="pl-PL" altLang="pl-PL" sz="1800" dirty="0" smtClean="0">
                <a:solidFill>
                  <a:prstClr val="black"/>
                </a:solidFill>
              </a:rPr>
              <a:t>,</a:t>
            </a:r>
            <a:endParaRPr lang="pl-PL" altLang="pl-PL" sz="1800" dirty="0">
              <a:solidFill>
                <a:prstClr val="black"/>
              </a:solidFill>
            </a:endParaRPr>
          </a:p>
          <a:p>
            <a:pPr marL="342900" lvl="0" indent="-342900">
              <a:buClrTx/>
              <a:buFont typeface="Arial" panose="020B0604020202020204" pitchFamily="34" charset="0"/>
              <a:buChar char="•"/>
            </a:pPr>
            <a:r>
              <a:rPr lang="pl-PL" altLang="pl-PL" sz="1800" dirty="0">
                <a:solidFill>
                  <a:prstClr val="black"/>
                </a:solidFill>
              </a:rPr>
              <a:t>Zapewnienie osobom ze szczególnymi potrzebami </a:t>
            </a:r>
            <a:r>
              <a:rPr lang="pl-PL" altLang="pl-PL" sz="1800" b="1" dirty="0">
                <a:solidFill>
                  <a:prstClr val="black"/>
                </a:solidFill>
              </a:rPr>
              <a:t>możliwości ewakuacji </a:t>
            </a:r>
            <a:r>
              <a:rPr lang="pl-PL" altLang="pl-PL" sz="1800" dirty="0">
                <a:solidFill>
                  <a:prstClr val="black"/>
                </a:solidFill>
              </a:rPr>
              <a:t>lub ich uratowania w inny sposób</a:t>
            </a:r>
            <a:r>
              <a:rPr lang="pl-PL" altLang="pl-PL" sz="1800" dirty="0" smtClean="0">
                <a:solidFill>
                  <a:prstClr val="black"/>
                </a:solidFill>
              </a:rPr>
              <a:t>.</a:t>
            </a:r>
            <a:endParaRPr lang="pl-PL" altLang="pl-PL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59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10" y="683493"/>
            <a:ext cx="8640960" cy="1080001"/>
          </a:xfrm>
        </p:spPr>
        <p:txBody>
          <a:bodyPr>
            <a:noAutofit/>
          </a:bodyPr>
          <a:lstStyle/>
          <a:p>
            <a:r>
              <a:rPr lang="pl-PL" altLang="pl-PL" sz="3000" dirty="0">
                <a:solidFill>
                  <a:srgbClr val="002060"/>
                </a:solidFill>
                <a:cs typeface="Open Sans" pitchFamily="2" charset="0"/>
              </a:rPr>
              <a:t>Dostępność cyfrowa – </a:t>
            </a:r>
            <a:r>
              <a:rPr lang="pl-PL" altLang="pl-PL" sz="3000" dirty="0" smtClean="0">
                <a:solidFill>
                  <a:srgbClr val="002060"/>
                </a:solidFill>
                <a:cs typeface="Open Sans" pitchFamily="2" charset="0"/>
              </a:rPr>
              <a:t>minimalne </a:t>
            </a:r>
            <a:r>
              <a:rPr lang="pl-PL" altLang="pl-PL" dirty="0">
                <a:solidFill>
                  <a:srgbClr val="002060"/>
                </a:solidFill>
              </a:rPr>
              <a:t>wymagania</a:t>
            </a:r>
            <a:r>
              <a:rPr lang="pl-PL" altLang="pl-PL" sz="3000" dirty="0" smtClean="0">
                <a:solidFill>
                  <a:srgbClr val="002060"/>
                </a:solidFill>
                <a:cs typeface="Open Sans" pitchFamily="2" charset="0"/>
              </a:rPr>
              <a:t> </a:t>
            </a:r>
            <a:r>
              <a:rPr lang="pl-PL" altLang="pl-PL" sz="3000" dirty="0">
                <a:solidFill>
                  <a:srgbClr val="002060"/>
                </a:solidFill>
                <a:cs typeface="Open Sans" pitchFamily="2" charset="0"/>
              </a:rPr>
              <a:t>(art. 6)</a:t>
            </a:r>
            <a:endParaRPr lang="pl-PL" sz="3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81410" y="2339677"/>
            <a:ext cx="9073008" cy="3960240"/>
          </a:xfrm>
        </p:spPr>
        <p:txBody>
          <a:bodyPr>
            <a:normAutofit/>
          </a:bodyPr>
          <a:lstStyle/>
          <a:p>
            <a:pPr marL="342900" lvl="0" indent="-342900">
              <a:buClrTx/>
              <a:buFont typeface="Arial" panose="020B0604020202020204" pitchFamily="34" charset="0"/>
              <a:buChar char="•"/>
            </a:pPr>
            <a:r>
              <a:rPr lang="pl-PL" altLang="pl-PL" sz="2400" dirty="0">
                <a:solidFill>
                  <a:prstClr val="black"/>
                </a:solidFill>
              </a:rPr>
              <a:t>O</a:t>
            </a:r>
            <a:r>
              <a:rPr lang="pl-PL" altLang="pl-PL" sz="2400" dirty="0" smtClean="0">
                <a:solidFill>
                  <a:prstClr val="black"/>
                </a:solidFill>
              </a:rPr>
              <a:t>bowiązują </a:t>
            </a:r>
            <a:r>
              <a:rPr lang="pl-PL" altLang="pl-PL" sz="2400" dirty="0">
                <a:solidFill>
                  <a:prstClr val="black"/>
                </a:solidFill>
              </a:rPr>
              <a:t>zasady </a:t>
            </a:r>
            <a:r>
              <a:rPr lang="pl-PL" altLang="pl-PL" sz="2400" b="1" dirty="0">
                <a:solidFill>
                  <a:prstClr val="black"/>
                </a:solidFill>
              </a:rPr>
              <a:t>ustawy o dostępności cyfrowej stron internetowych i aplikacji </a:t>
            </a:r>
            <a:r>
              <a:rPr lang="pl-PL" altLang="pl-PL" sz="2400" b="1" dirty="0" smtClean="0">
                <a:solidFill>
                  <a:prstClr val="black"/>
                </a:solidFill>
              </a:rPr>
              <a:t>mobilnych podmiotów publicznych</a:t>
            </a:r>
            <a:r>
              <a:rPr lang="pl-PL" altLang="pl-PL" sz="2400" dirty="0" smtClean="0">
                <a:solidFill>
                  <a:prstClr val="black"/>
                </a:solidFill>
              </a:rPr>
              <a:t>,</a:t>
            </a:r>
            <a:endParaRPr lang="pl-PL" altLang="pl-PL" sz="2400" dirty="0">
              <a:solidFill>
                <a:prstClr val="black"/>
              </a:solidFill>
            </a:endParaRPr>
          </a:p>
          <a:p>
            <a:pPr marL="342900" lvl="0" indent="-342900">
              <a:buClrTx/>
              <a:buFont typeface="Arial" panose="020B0604020202020204" pitchFamily="34" charset="0"/>
              <a:buChar char="•"/>
            </a:pPr>
            <a:r>
              <a:rPr lang="pl-PL" altLang="pl-PL" sz="2400" dirty="0">
                <a:solidFill>
                  <a:prstClr val="black"/>
                </a:solidFill>
              </a:rPr>
              <a:t>D</a:t>
            </a:r>
            <a:r>
              <a:rPr lang="pl-PL" altLang="pl-PL" sz="2400" dirty="0" smtClean="0">
                <a:solidFill>
                  <a:prstClr val="black"/>
                </a:solidFill>
              </a:rPr>
              <a:t>ostępność </a:t>
            </a:r>
            <a:r>
              <a:rPr lang="pl-PL" altLang="pl-PL" sz="2400" dirty="0">
                <a:solidFill>
                  <a:prstClr val="black"/>
                </a:solidFill>
              </a:rPr>
              <a:t>wszystkich stron internetowych i wszystkich </a:t>
            </a:r>
            <a:r>
              <a:rPr lang="pl-PL" altLang="pl-PL" sz="2400" dirty="0" smtClean="0">
                <a:solidFill>
                  <a:prstClr val="black"/>
                </a:solidFill>
              </a:rPr>
              <a:t>aplikacji mobilnych,</a:t>
            </a:r>
            <a:endParaRPr lang="pl-PL" altLang="pl-PL" sz="2400" dirty="0">
              <a:solidFill>
                <a:prstClr val="black"/>
              </a:solidFill>
            </a:endParaRPr>
          </a:p>
          <a:p>
            <a:pPr marL="342900" lvl="0" indent="-342900">
              <a:buClrTx/>
              <a:buFont typeface="Arial" panose="020B0604020202020204" pitchFamily="34" charset="0"/>
              <a:buChar char="•"/>
            </a:pPr>
            <a:r>
              <a:rPr lang="pl-PL" altLang="pl-PL" sz="2400" dirty="0" smtClean="0">
                <a:solidFill>
                  <a:prstClr val="black"/>
                </a:solidFill>
              </a:rPr>
              <a:t>Zgodność </a:t>
            </a:r>
            <a:r>
              <a:rPr lang="pl-PL" altLang="pl-PL" sz="2400" dirty="0">
                <a:solidFill>
                  <a:prstClr val="black"/>
                </a:solidFill>
              </a:rPr>
              <a:t>ze standardem </a:t>
            </a:r>
            <a:r>
              <a:rPr lang="pl-PL" altLang="pl-PL" sz="2400" b="1" dirty="0">
                <a:solidFill>
                  <a:prstClr val="black"/>
                </a:solidFill>
              </a:rPr>
              <a:t>WCAG 2.1 na poziomie </a:t>
            </a:r>
            <a:r>
              <a:rPr lang="pl-PL" altLang="pl-PL" sz="2400" b="1" dirty="0" smtClean="0">
                <a:solidFill>
                  <a:prstClr val="black"/>
                </a:solidFill>
              </a:rPr>
              <a:t>AA</a:t>
            </a:r>
            <a:r>
              <a:rPr lang="pl-PL" altLang="pl-PL" sz="2400" dirty="0" smtClean="0">
                <a:solidFill>
                  <a:prstClr val="black"/>
                </a:solidFill>
              </a:rPr>
              <a:t>,</a:t>
            </a:r>
            <a:endParaRPr lang="pl-PL" altLang="pl-PL" sz="2400" dirty="0">
              <a:solidFill>
                <a:prstClr val="black"/>
              </a:solidFill>
            </a:endParaRPr>
          </a:p>
          <a:p>
            <a:pPr marL="342900" lvl="0" indent="-342900">
              <a:buClrTx/>
              <a:buFont typeface="Arial" panose="020B0604020202020204" pitchFamily="34" charset="0"/>
              <a:buChar char="•"/>
            </a:pPr>
            <a:r>
              <a:rPr lang="pl-PL" altLang="pl-PL" sz="2400" b="1" dirty="0">
                <a:solidFill>
                  <a:prstClr val="black"/>
                </a:solidFill>
              </a:rPr>
              <a:t>D</a:t>
            </a:r>
            <a:r>
              <a:rPr lang="pl-PL" altLang="pl-PL" sz="2400" b="1" dirty="0" smtClean="0">
                <a:solidFill>
                  <a:prstClr val="black"/>
                </a:solidFill>
              </a:rPr>
              <a:t>eklaracja </a:t>
            </a:r>
            <a:r>
              <a:rPr lang="pl-PL" altLang="pl-PL" sz="2400" b="1" dirty="0">
                <a:solidFill>
                  <a:prstClr val="black"/>
                </a:solidFill>
              </a:rPr>
              <a:t>dostępności</a:t>
            </a:r>
            <a:r>
              <a:rPr lang="pl-PL" altLang="pl-PL" sz="2400" dirty="0" smtClean="0">
                <a:solidFill>
                  <a:prstClr val="black"/>
                </a:solidFill>
              </a:rPr>
              <a:t>.</a:t>
            </a:r>
            <a:endParaRPr lang="pl-PL" altLang="pl-PL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7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200" y="323453"/>
            <a:ext cx="8140130" cy="1080001"/>
          </a:xfrm>
        </p:spPr>
        <p:txBody>
          <a:bodyPr>
            <a:noAutofit/>
          </a:bodyPr>
          <a:lstStyle/>
          <a:p>
            <a:r>
              <a:rPr lang="pl-PL" altLang="pl-PL" sz="3000" dirty="0">
                <a:solidFill>
                  <a:srgbClr val="002060"/>
                </a:solidFill>
              </a:rPr>
              <a:t>Dostępność </a:t>
            </a:r>
            <a:r>
              <a:rPr lang="pl-PL" altLang="pl-PL" sz="3000" dirty="0" smtClean="0">
                <a:solidFill>
                  <a:srgbClr val="002060"/>
                </a:solidFill>
              </a:rPr>
              <a:t>informacyjno-komunikacyjna</a:t>
            </a:r>
            <a:r>
              <a:rPr lang="pl-PL" altLang="pl-PL" sz="3000" dirty="0">
                <a:solidFill>
                  <a:srgbClr val="002060"/>
                </a:solidFill>
              </a:rPr>
              <a:t> </a:t>
            </a:r>
            <a:r>
              <a:rPr lang="pl-PL" altLang="pl-PL" sz="3000" dirty="0" smtClean="0">
                <a:solidFill>
                  <a:srgbClr val="002060"/>
                </a:solidFill>
              </a:rPr>
              <a:t>– minimalne </a:t>
            </a:r>
            <a:r>
              <a:rPr lang="pl-PL" altLang="pl-PL" dirty="0" smtClean="0">
                <a:solidFill>
                  <a:srgbClr val="002060"/>
                </a:solidFill>
              </a:rPr>
              <a:t>wymagania</a:t>
            </a:r>
            <a:r>
              <a:rPr lang="pl-PL" altLang="pl-PL" sz="3000" dirty="0" smtClean="0">
                <a:solidFill>
                  <a:srgbClr val="002060"/>
                </a:solidFill>
              </a:rPr>
              <a:t> </a:t>
            </a:r>
            <a:r>
              <a:rPr lang="pl-PL" altLang="pl-PL" sz="3000" dirty="0">
                <a:solidFill>
                  <a:srgbClr val="002060"/>
                </a:solidFill>
              </a:rPr>
              <a:t>(art. 6)</a:t>
            </a:r>
            <a:endParaRPr lang="pl-PL" sz="3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2200" y="1835621"/>
            <a:ext cx="9004226" cy="4680002"/>
          </a:xfrm>
        </p:spPr>
        <p:txBody>
          <a:bodyPr>
            <a:normAutofit/>
          </a:bodyPr>
          <a:lstStyle/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pl-PL" dirty="0"/>
              <a:t>O</a:t>
            </a:r>
            <a:r>
              <a:rPr lang="pl-PL" dirty="0" smtClean="0"/>
              <a:t>bsługa </a:t>
            </a:r>
            <a:r>
              <a:rPr lang="pl-PL" dirty="0"/>
              <a:t>przez </a:t>
            </a:r>
            <a:r>
              <a:rPr lang="pl-PL" b="1" dirty="0"/>
              <a:t>kanały elektroniczne zgodnie z Ustawą o języku migowym </a:t>
            </a:r>
            <a:r>
              <a:rPr lang="pl-PL" dirty="0" smtClean="0"/>
              <a:t>i </a:t>
            </a:r>
            <a:r>
              <a:rPr lang="pl-PL" dirty="0"/>
              <a:t>innych środkach komunikowania </a:t>
            </a:r>
            <a:r>
              <a:rPr lang="pl-PL" dirty="0" smtClean="0"/>
              <a:t>się,</a:t>
            </a:r>
            <a:endParaRPr lang="pl-PL" dirty="0"/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pl-PL" dirty="0"/>
              <a:t>I</a:t>
            </a:r>
            <a:r>
              <a:rPr lang="pl-PL" dirty="0" smtClean="0"/>
              <a:t>nstalacja </a:t>
            </a:r>
            <a:r>
              <a:rPr lang="pl-PL" dirty="0"/>
              <a:t>urządzeń lub innych środków technicznych </a:t>
            </a:r>
            <a:r>
              <a:rPr lang="pl-PL" b="1" dirty="0"/>
              <a:t>do obsługi osób słabosłyszących</a:t>
            </a:r>
            <a:r>
              <a:rPr lang="pl-PL" dirty="0"/>
              <a:t>, w szczególności pętli indukcyjnych, systemów FM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lub </a:t>
            </a:r>
            <a:r>
              <a:rPr lang="pl-PL" dirty="0"/>
              <a:t>urządzeń opartych o inne </a:t>
            </a:r>
            <a:r>
              <a:rPr lang="pl-PL" dirty="0" smtClean="0"/>
              <a:t>technologie,</a:t>
            </a:r>
            <a:endParaRPr lang="pl-PL" dirty="0"/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pl-PL" dirty="0"/>
              <a:t>Z</a:t>
            </a:r>
            <a:r>
              <a:rPr lang="pl-PL" dirty="0" smtClean="0"/>
              <a:t>apewnienie </a:t>
            </a:r>
            <a:r>
              <a:rPr lang="pl-PL" b="1" dirty="0"/>
              <a:t>na stronie internetowej danego podmiotu informacji </a:t>
            </a:r>
            <a:br>
              <a:rPr lang="pl-PL" b="1" dirty="0"/>
            </a:br>
            <a:r>
              <a:rPr lang="pl-PL" b="1" dirty="0"/>
              <a:t>o zakresie jego działalności </a:t>
            </a:r>
            <a:r>
              <a:rPr lang="pl-PL" dirty="0"/>
              <a:t>w postaci tekstowej, nagrania w polskim języku migowym oraz informacji w tekście łatwym do </a:t>
            </a:r>
            <a:r>
              <a:rPr lang="pl-PL" dirty="0" smtClean="0"/>
              <a:t>czytania,</a:t>
            </a:r>
            <a:endParaRPr lang="pl-PL" dirty="0"/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pl-PL" dirty="0"/>
              <a:t>K</a:t>
            </a:r>
            <a:r>
              <a:rPr lang="pl-PL" dirty="0" smtClean="0"/>
              <a:t>omunikacja </a:t>
            </a:r>
            <a:r>
              <a:rPr lang="pl-PL" b="1" dirty="0"/>
              <a:t>w formie określonej przez </a:t>
            </a:r>
            <a:r>
              <a:rPr lang="pl-PL" b="1" dirty="0" smtClean="0"/>
              <a:t>osobę </a:t>
            </a:r>
            <a:r>
              <a:rPr lang="pl-PL" dirty="0" smtClean="0"/>
              <a:t>ze szczególnymi potrzebami.</a:t>
            </a:r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5701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907" y="542763"/>
            <a:ext cx="9072909" cy="1080001"/>
          </a:xfrm>
        </p:spPr>
        <p:txBody>
          <a:bodyPr>
            <a:noAutofit/>
          </a:bodyPr>
          <a:lstStyle/>
          <a:p>
            <a:r>
              <a:rPr lang="pl-PL" altLang="pl-PL" sz="3200" dirty="0">
                <a:solidFill>
                  <a:srgbClr val="002060"/>
                </a:solidFill>
              </a:rPr>
              <a:t>Uwzględnienie potrzeb osób ze szczególnymi potrzebami w działalności (art. 4 ust. 2 pkt 1)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907" y="2411685"/>
            <a:ext cx="8640382" cy="3240360"/>
          </a:xfrm>
        </p:spPr>
        <p:txBody>
          <a:bodyPr>
            <a:normAutofit/>
          </a:bodyPr>
          <a:lstStyle/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pl-PL" altLang="pl-PL" sz="2400" b="1" dirty="0"/>
              <a:t>Każda forma działalności </a:t>
            </a:r>
            <a:r>
              <a:rPr lang="pl-PL" altLang="pl-PL" sz="2400" dirty="0"/>
              <a:t>musi uwzględniać specyficzne </a:t>
            </a:r>
            <a:r>
              <a:rPr lang="pl-PL" altLang="pl-PL" sz="2400" dirty="0" smtClean="0"/>
              <a:t>potrzeby.</a:t>
            </a:r>
            <a:endParaRPr lang="pl-PL" altLang="pl-PL" sz="2400" dirty="0"/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pl-PL" altLang="pl-PL" sz="2400" dirty="0"/>
              <a:t>Dokumenty strategiczne, procedury itp. powinny uwzględniać </a:t>
            </a:r>
            <a:r>
              <a:rPr lang="pl-PL" altLang="pl-PL" sz="2400" b="1" dirty="0"/>
              <a:t>dostępność</a:t>
            </a:r>
            <a:r>
              <a:rPr lang="pl-PL" altLang="pl-PL" sz="2400" dirty="0"/>
              <a:t> i potrzeby osób ze szczególnymi potrzebami</a:t>
            </a:r>
            <a:r>
              <a:rPr lang="pl-PL" altLang="pl-PL" sz="2400" dirty="0" smtClean="0"/>
              <a:t>.</a:t>
            </a:r>
            <a:endParaRPr lang="pl-PL" altLang="pl-PL" sz="2400" dirty="0">
              <a:solidFill>
                <a:prstClr val="black"/>
              </a:solidFill>
            </a:endParaRPr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424794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426" y="611485"/>
            <a:ext cx="8675750" cy="1080001"/>
          </a:xfrm>
        </p:spPr>
        <p:txBody>
          <a:bodyPr>
            <a:noAutofit/>
          </a:bodyPr>
          <a:lstStyle/>
          <a:p>
            <a:r>
              <a:rPr lang="pl-PL" altLang="pl-PL" sz="3200" dirty="0">
                <a:solidFill>
                  <a:srgbClr val="002060"/>
                </a:solidFill>
              </a:rPr>
              <a:t>Raport o stanie zapewniania dostępności (art. 11)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426" y="2411685"/>
            <a:ext cx="8640382" cy="2592088"/>
          </a:xfrm>
        </p:spPr>
        <p:txBody>
          <a:bodyPr>
            <a:noAutofit/>
          </a:bodyPr>
          <a:lstStyle/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pl-PL" altLang="pl-PL" sz="2400" b="1" dirty="0"/>
              <a:t>Raz na 4 lata </a:t>
            </a:r>
            <a:r>
              <a:rPr lang="pl-PL" altLang="pl-PL" sz="2400" dirty="0"/>
              <a:t>– do 31 marca danego roku (ust. 1</a:t>
            </a:r>
            <a:r>
              <a:rPr lang="pl-PL" altLang="pl-PL" sz="2400" dirty="0" smtClean="0"/>
              <a:t>).</a:t>
            </a:r>
            <a:endParaRPr lang="pl-PL" altLang="pl-PL" sz="2400" dirty="0"/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pl-PL" altLang="pl-PL" sz="2400" dirty="0"/>
              <a:t>Pierwszy </a:t>
            </a:r>
            <a:r>
              <a:rPr lang="pl-PL" altLang="pl-PL" sz="2400" b="1" dirty="0"/>
              <a:t>do 31 marca</a:t>
            </a:r>
            <a:r>
              <a:rPr lang="pl-PL" altLang="pl-PL" sz="2400" dirty="0"/>
              <a:t> 2021 r. (art. 58</a:t>
            </a:r>
            <a:r>
              <a:rPr lang="pl-PL" altLang="pl-PL" sz="2400" dirty="0" smtClean="0"/>
              <a:t>).</a:t>
            </a:r>
            <a:endParaRPr lang="pl-PL" altLang="pl-PL" sz="2400" dirty="0"/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pl-PL" altLang="pl-PL" sz="2400" dirty="0"/>
              <a:t>Powinien zawierać informację o skargach i </a:t>
            </a:r>
            <a:r>
              <a:rPr lang="pl-PL" altLang="pl-PL" sz="2400" dirty="0" smtClean="0"/>
              <a:t>wnioskach.</a:t>
            </a:r>
            <a:endParaRPr lang="pl-PL" altLang="pl-PL" sz="2400" dirty="0"/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pl-PL" altLang="pl-PL" sz="2400" dirty="0"/>
              <a:t>Raport jest </a:t>
            </a:r>
            <a:r>
              <a:rPr lang="pl-PL" altLang="pl-PL" sz="2400" b="1" dirty="0"/>
              <a:t>jawny</a:t>
            </a:r>
            <a:r>
              <a:rPr lang="pl-PL" altLang="pl-PL" sz="2400" dirty="0" smtClean="0"/>
              <a:t>.</a:t>
            </a:r>
            <a:endParaRPr lang="pl-PL" altLang="pl-PL" sz="2400" dirty="0"/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77257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998" y="467469"/>
            <a:ext cx="9432949" cy="1080001"/>
          </a:xfrm>
        </p:spPr>
        <p:txBody>
          <a:bodyPr>
            <a:noAutofit/>
          </a:bodyPr>
          <a:lstStyle/>
          <a:p>
            <a:r>
              <a:rPr lang="pl-PL" altLang="pl-PL" sz="3200" dirty="0">
                <a:solidFill>
                  <a:srgbClr val="002060"/>
                </a:solidFill>
              </a:rPr>
              <a:t>Wnioskowanie o zapewnienie dostępności </a:t>
            </a:r>
            <a:br>
              <a:rPr lang="pl-PL" altLang="pl-PL" sz="3200" dirty="0">
                <a:solidFill>
                  <a:srgbClr val="002060"/>
                </a:solidFill>
              </a:rPr>
            </a:br>
            <a:r>
              <a:rPr lang="pl-PL" altLang="pl-PL" sz="3200" dirty="0">
                <a:solidFill>
                  <a:srgbClr val="002060"/>
                </a:solidFill>
              </a:rPr>
              <a:t>(art. </a:t>
            </a:r>
            <a:r>
              <a:rPr lang="pl-PL" altLang="pl-PL" sz="3200" dirty="0" smtClean="0">
                <a:solidFill>
                  <a:srgbClr val="002060"/>
                </a:solidFill>
              </a:rPr>
              <a:t>30-31</a:t>
            </a:r>
            <a:r>
              <a:rPr lang="pl-PL" altLang="pl-PL" sz="3200" dirty="0">
                <a:solidFill>
                  <a:srgbClr val="002060"/>
                </a:solidFill>
              </a:rPr>
              <a:t>)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906" y="2267669"/>
            <a:ext cx="9072527" cy="4392170"/>
          </a:xfrm>
        </p:spPr>
        <p:txBody>
          <a:bodyPr>
            <a:noAutofit/>
          </a:bodyPr>
          <a:lstStyle/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pl-PL" b="1" dirty="0"/>
              <a:t>Informowanie o braku dostępności (może każdy).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pl-PL" b="1" dirty="0"/>
              <a:t>Wnioskowanie o zapewnienie dostępności.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pl-PL" dirty="0"/>
              <a:t>Wskazanie: bariery i preferowanego sposobu zapewnienia dostępności.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pl-PL" dirty="0"/>
              <a:t>Zapewnienie dostępności na wniosek przez podmiot publiczny w terminie 14 dni lub 2 miesięcy (jeśli nie ma możliwości w ciągu 14 dni).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pl-PL" dirty="0"/>
              <a:t>Odmowa w przypadkach uzasadnionych wyjątkowymi okolicznościami, </a:t>
            </a:r>
            <a:br>
              <a:rPr lang="pl-PL" dirty="0"/>
            </a:br>
            <a:r>
              <a:rPr lang="pl-PL" dirty="0"/>
              <a:t>w szczególności ze względów technicznych lub prawnych</a:t>
            </a:r>
            <a:r>
              <a:rPr lang="pl-PL" dirty="0" smtClean="0"/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5225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20" y="683493"/>
            <a:ext cx="8640381" cy="1080001"/>
          </a:xfrm>
        </p:spPr>
        <p:txBody>
          <a:bodyPr>
            <a:noAutofit/>
          </a:bodyPr>
          <a:lstStyle/>
          <a:p>
            <a:r>
              <a:rPr lang="pl-PL" altLang="pl-PL" sz="3600" dirty="0">
                <a:solidFill>
                  <a:srgbClr val="002060"/>
                </a:solidFill>
              </a:rPr>
              <a:t>Postępowanie skargowe (art. </a:t>
            </a:r>
            <a:r>
              <a:rPr lang="pl-PL" altLang="pl-PL" sz="3600" dirty="0" smtClean="0">
                <a:solidFill>
                  <a:srgbClr val="002060"/>
                </a:solidFill>
              </a:rPr>
              <a:t>32-33)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907" y="1979837"/>
            <a:ext cx="8907802" cy="4680002"/>
          </a:xfrm>
        </p:spPr>
        <p:txBody>
          <a:bodyPr>
            <a:normAutofit/>
          </a:bodyPr>
          <a:lstStyle/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pl-PL" sz="2400" dirty="0" smtClean="0"/>
              <a:t>Cel: zapewnienie dostępności (a nie karanie).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pl-PL" sz="2400" b="1" dirty="0" smtClean="0"/>
              <a:t>Skargi do Prezesa Zarządu PFRON-u.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r>
              <a:rPr lang="pl-PL" sz="2400" dirty="0" smtClean="0"/>
              <a:t>Prezes Zarządu PFRON-u nakazuje zapewnienie dostępności z określeniem sposobu zapewnienia dostępności oraz terminu (nie krótszego niż 30 dni lub 60 dni).</a:t>
            </a:r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98857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906" y="467469"/>
            <a:ext cx="8640381" cy="1080001"/>
          </a:xfrm>
        </p:spPr>
        <p:txBody>
          <a:bodyPr>
            <a:noAutofit/>
          </a:bodyPr>
          <a:lstStyle/>
          <a:p>
            <a:r>
              <a:rPr lang="pl-PL" altLang="pl-PL" sz="3600" dirty="0" smtClean="0">
                <a:solidFill>
                  <a:srgbClr val="002060"/>
                </a:solidFill>
              </a:rPr>
              <a:t>Grzywna (art. 34)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906" y="1535694"/>
            <a:ext cx="9216544" cy="4680002"/>
          </a:xfrm>
        </p:spPr>
        <p:txBody>
          <a:bodyPr/>
          <a:lstStyle/>
          <a:p>
            <a:pPr marL="457200" indent="-457200">
              <a:buClrTx/>
              <a:buFont typeface="Arial" panose="020B0604020202020204" pitchFamily="34" charset="0"/>
              <a:buChar char="•"/>
            </a:pPr>
            <a:r>
              <a:rPr lang="pl-PL" altLang="pl-PL" sz="2600" dirty="0"/>
              <a:t>Osoby prawne i jednostki organizacyjne nieposiadające osobowości prawnej: do 50 000 zł</a:t>
            </a: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r>
              <a:rPr lang="pl-PL" altLang="pl-PL" sz="2600" b="1" dirty="0"/>
              <a:t>Może być wielokrotna, max. do 200 000 zł</a:t>
            </a:r>
          </a:p>
          <a:p>
            <a:pPr marL="457200" indent="-457200">
              <a:buClrTx/>
              <a:buFont typeface="Arial" panose="020B0604020202020204" pitchFamily="34" charset="0"/>
              <a:buChar char="•"/>
            </a:pPr>
            <a:r>
              <a:rPr lang="pl-PL" altLang="pl-PL" sz="2600" dirty="0"/>
              <a:t>W przypadku wykonania obowiązku: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l-PL" altLang="pl-PL" sz="2600" dirty="0" smtClean="0"/>
              <a:t>przed </a:t>
            </a:r>
            <a:r>
              <a:rPr lang="pl-PL" altLang="pl-PL" sz="2600" dirty="0"/>
              <a:t>zapłatą </a:t>
            </a:r>
            <a:r>
              <a:rPr lang="pl-PL" altLang="pl-PL" sz="2600" dirty="0" smtClean="0"/>
              <a:t>– grzywna </a:t>
            </a:r>
            <a:r>
              <a:rPr lang="pl-PL" altLang="pl-PL" sz="2600" dirty="0"/>
              <a:t>podlega </a:t>
            </a:r>
            <a:r>
              <a:rPr lang="pl-PL" altLang="pl-PL" sz="2600" dirty="0" smtClean="0"/>
              <a:t>umorzeniu</a:t>
            </a:r>
            <a:endParaRPr lang="pl-PL" altLang="pl-PL" sz="26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l-PL" altLang="pl-PL" sz="2600" dirty="0" smtClean="0"/>
              <a:t>po </a:t>
            </a:r>
            <a:r>
              <a:rPr lang="pl-PL" altLang="pl-PL" sz="2600" dirty="0"/>
              <a:t>zapłacie – </a:t>
            </a:r>
            <a:r>
              <a:rPr lang="pl-PL" altLang="pl-PL" sz="2600" dirty="0" smtClean="0"/>
              <a:t>grzywna umorzona (w </a:t>
            </a:r>
            <a:r>
              <a:rPr lang="pl-PL" altLang="pl-PL" sz="2600" dirty="0"/>
              <a:t>uzasadnionych </a:t>
            </a:r>
            <a:r>
              <a:rPr lang="pl-PL" altLang="pl-PL" sz="2600" dirty="0" smtClean="0"/>
              <a:t>przypadkach) </a:t>
            </a:r>
            <a:r>
              <a:rPr lang="pl-PL" altLang="pl-PL" sz="2600" dirty="0"/>
              <a:t>w 75% </a:t>
            </a:r>
            <a:r>
              <a:rPr lang="pl-PL" altLang="pl-PL" sz="2600" dirty="0" smtClean="0"/>
              <a:t>lub w </a:t>
            </a:r>
            <a:r>
              <a:rPr lang="pl-PL" altLang="pl-PL" sz="2600" dirty="0"/>
              <a:t>całości.</a:t>
            </a:r>
          </a:p>
          <a:p>
            <a:pPr marL="342900" indent="-342900">
              <a:buClrTx/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9610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426" y="2771725"/>
            <a:ext cx="8784976" cy="1080001"/>
          </a:xfrm>
        </p:spPr>
        <p:txBody>
          <a:bodyPr>
            <a:noAutofit/>
          </a:bodyPr>
          <a:lstStyle/>
          <a:p>
            <a:r>
              <a:rPr lang="pl-PL" sz="4400" dirty="0" smtClean="0"/>
              <a:t>7 zasad wsparcia edukacyjnego</a:t>
            </a:r>
            <a:endParaRPr lang="pl-PL" sz="4400" dirty="0"/>
          </a:p>
        </p:txBody>
      </p:sp>
    </p:spTree>
    <p:extLst>
      <p:ext uri="{BB962C8B-B14F-4D97-AF65-F5344CB8AC3E}">
        <p14:creationId xmlns:p14="http://schemas.microsoft.com/office/powerpoint/2010/main" val="3240603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466" y="3059757"/>
            <a:ext cx="7992888" cy="108776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2000" dirty="0"/>
              <a:t>Sytuacja formalnoprawna studentów z niepełnosprawnościami. Uwzględnienie zapisów aktów prawa, w tym Ustawy o zapewnianiu dostępności osobom ze szczególnymi potrzebami w kontekście kształcenia osób z niepełnosprawnościami. Standardy dostępności w środowisku akademickim – zakres i znaczenie.</a:t>
            </a:r>
            <a:endParaRPr lang="pl-PL" sz="2000" dirty="0">
              <a:solidFill>
                <a:srgbClr val="002673"/>
              </a:solidFill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86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604" y="467469"/>
            <a:ext cx="8640381" cy="864096"/>
          </a:xfrm>
        </p:spPr>
        <p:txBody>
          <a:bodyPr>
            <a:normAutofit/>
          </a:bodyPr>
          <a:lstStyle/>
          <a:p>
            <a:r>
              <a:rPr lang="pl-PL" dirty="0" smtClean="0"/>
              <a:t>7 </a:t>
            </a:r>
            <a:r>
              <a:rPr lang="pl-PL" dirty="0"/>
              <a:t>zasad wsparcia </a:t>
            </a:r>
            <a:r>
              <a:rPr lang="pl-PL" dirty="0" smtClean="0"/>
              <a:t>edukacyjnego (1)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4959" y="1331565"/>
            <a:ext cx="9144536" cy="4968233"/>
          </a:xfrm>
        </p:spPr>
        <p:txBody>
          <a:bodyPr>
            <a:noAutofit/>
          </a:bodyPr>
          <a:lstStyle/>
          <a:p>
            <a:r>
              <a:rPr lang="pl-PL" sz="2100" dirty="0" smtClean="0"/>
              <a:t>Zasady te zostały </a:t>
            </a:r>
            <a:r>
              <a:rPr lang="pl-PL" sz="2100" dirty="0"/>
              <a:t>opracowane </a:t>
            </a:r>
            <a:r>
              <a:rPr lang="pl-PL" sz="2100" dirty="0" smtClean="0"/>
              <a:t>przez </a:t>
            </a:r>
            <a:r>
              <a:rPr lang="pl-PL" sz="2100" b="1" dirty="0" smtClean="0">
                <a:hlinkClick r:id="rId3"/>
              </a:rPr>
              <a:t>Centrum Dostępności Uniwersytetu Jagiellońskiego</a:t>
            </a:r>
            <a:r>
              <a:rPr lang="pl-PL" sz="2100" dirty="0" smtClean="0"/>
              <a:t>, a następnie </a:t>
            </a:r>
            <a:r>
              <a:rPr lang="pl-PL" sz="2100" dirty="0"/>
              <a:t>przyjęte i upowszechnione przez </a:t>
            </a:r>
            <a:r>
              <a:rPr lang="pl-PL" sz="2100" b="1" dirty="0"/>
              <a:t>Konferencję Rektorów Akademickich Szkół Polskich</a:t>
            </a:r>
            <a:r>
              <a:rPr lang="pl-PL" sz="2100" dirty="0"/>
              <a:t> jako wzorzec oferty wsparcia edukacyjnego kierowanej do studentów z </a:t>
            </a:r>
            <a:r>
              <a:rPr lang="pl-PL" sz="2100" dirty="0" smtClean="0"/>
              <a:t>niepełnosprawnościami.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100" b="1" dirty="0" smtClean="0"/>
              <a:t>Indywidualizacja</a:t>
            </a:r>
            <a:r>
              <a:rPr lang="pl-PL" sz="2100" dirty="0" smtClean="0"/>
              <a:t> – adaptacje </a:t>
            </a:r>
            <a:r>
              <a:rPr lang="pl-PL" sz="2100" dirty="0"/>
              <a:t>procesu studiowania osoby </a:t>
            </a:r>
            <a:r>
              <a:rPr lang="pl-PL" sz="2100" dirty="0" smtClean="0"/>
              <a:t>z niepełnosprawnością przygotowywane </a:t>
            </a:r>
            <a:r>
              <a:rPr lang="pl-PL" sz="2100" dirty="0"/>
              <a:t>są w odpowiedzi na jej indywidualne potrzeby edukacyjne wynikające ze specyfiki stanu zdrowia w danym momencie oraz specyfiki danego kursu, w tym warunków, w jakich się on odbywa</a:t>
            </a:r>
            <a:r>
              <a:rPr lang="pl-PL" sz="2100" dirty="0" smtClean="0"/>
              <a:t>.</a:t>
            </a: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35958434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35453" y="611485"/>
            <a:ext cx="8640381" cy="864096"/>
          </a:xfrm>
        </p:spPr>
        <p:txBody>
          <a:bodyPr>
            <a:normAutofit/>
          </a:bodyPr>
          <a:lstStyle/>
          <a:p>
            <a:r>
              <a:rPr lang="pl-PL" dirty="0" smtClean="0"/>
              <a:t>7 </a:t>
            </a:r>
            <a:r>
              <a:rPr lang="pl-PL" dirty="0"/>
              <a:t>zasad wsparcia </a:t>
            </a:r>
            <a:r>
              <a:rPr lang="pl-PL" dirty="0" smtClean="0"/>
              <a:t>edukacyjnego (2)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5453" y="1763613"/>
            <a:ext cx="9144536" cy="460819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pl-PL" sz="2400" b="1" dirty="0" smtClean="0"/>
              <a:t>Podmiotowość </a:t>
            </a:r>
            <a:r>
              <a:rPr lang="pl-PL" sz="2400" dirty="0" smtClean="0"/>
              <a:t>– uwzględnianie </a:t>
            </a:r>
            <a:r>
              <a:rPr lang="pl-PL" sz="2400" dirty="0"/>
              <a:t>autonomii osoby z niepełnosprawnością</a:t>
            </a:r>
            <a:r>
              <a:rPr lang="pl-PL" sz="2400" dirty="0" smtClean="0"/>
              <a:t> </a:t>
            </a:r>
            <a:r>
              <a:rPr lang="pl-PL" sz="2400" dirty="0"/>
              <a:t>i jej prawa do decydowania o sobie.</a:t>
            </a:r>
          </a:p>
          <a:p>
            <a:pPr marL="457200" indent="-457200">
              <a:buFont typeface="+mj-lt"/>
              <a:buAutoNum type="arabicPeriod" startAt="2"/>
            </a:pPr>
            <a:r>
              <a:rPr lang="pl-PL" sz="2400" b="1" dirty="0" smtClean="0"/>
              <a:t>Rozwijanie potencjału </a:t>
            </a:r>
            <a:r>
              <a:rPr lang="pl-PL" sz="2400" dirty="0" smtClean="0"/>
              <a:t>osoby z niepełnosprawnością </a:t>
            </a:r>
            <a:r>
              <a:rPr lang="pl-PL" sz="2400" dirty="0"/>
              <a:t>w związku ze studiowanym przez nią kierunkiem studiów. Oznacza ono dobór takich adaptacji, które pozwalałyby studentowi nabywać wiedzę i rozwijać praktyczne umiejętności</a:t>
            </a:r>
            <a:r>
              <a:rPr lang="pl-PL" sz="2400" dirty="0" smtClean="0"/>
              <a:t>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0870256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5907" y="467470"/>
            <a:ext cx="8640381" cy="864096"/>
          </a:xfrm>
        </p:spPr>
        <p:txBody>
          <a:bodyPr>
            <a:normAutofit/>
          </a:bodyPr>
          <a:lstStyle/>
          <a:p>
            <a:r>
              <a:rPr lang="pl-PL" dirty="0" smtClean="0"/>
              <a:t>7 </a:t>
            </a:r>
            <a:r>
              <a:rPr lang="pl-PL" dirty="0"/>
              <a:t>zasad wsparcia </a:t>
            </a:r>
            <a:r>
              <a:rPr lang="pl-PL" dirty="0" smtClean="0"/>
              <a:t>edukacyjnego (3)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5906" y="1475581"/>
            <a:ext cx="8784495" cy="518425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pl-PL" sz="2400" b="1" dirty="0" smtClean="0"/>
              <a:t>Racjonalność dostosowania </a:t>
            </a:r>
            <a:r>
              <a:rPr lang="pl-PL" sz="2400" dirty="0" smtClean="0"/>
              <a:t>– proponowanie </a:t>
            </a:r>
            <a:r>
              <a:rPr lang="pl-PL" sz="2400" dirty="0"/>
              <a:t>adaptacji racjonalnych ekonomicznie, skutecznie wyrównujących szanse osoby </a:t>
            </a:r>
            <a:r>
              <a:rPr lang="pl-PL" sz="2400" dirty="0" smtClean="0"/>
              <a:t>z niepełnosprawnością </a:t>
            </a:r>
            <a:r>
              <a:rPr lang="pl-PL" sz="2400" dirty="0"/>
              <a:t>oraz gwarantujących zachowanie standardu </a:t>
            </a:r>
            <a:r>
              <a:rPr lang="pl-PL" sz="2400" dirty="0" smtClean="0"/>
              <a:t>akademickiego.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pl-PL" sz="2400" b="1" dirty="0" smtClean="0"/>
              <a:t>Utrzymanie </a:t>
            </a:r>
            <a:r>
              <a:rPr lang="pl-PL" sz="2400" b="1" dirty="0"/>
              <a:t>standardu </a:t>
            </a:r>
            <a:r>
              <a:rPr lang="pl-PL" sz="2400" b="1" dirty="0" smtClean="0"/>
              <a:t>akademickiego </a:t>
            </a:r>
            <a:r>
              <a:rPr lang="pl-PL" sz="2400" dirty="0" smtClean="0"/>
              <a:t>– przygotowanie </a:t>
            </a:r>
            <a:r>
              <a:rPr lang="pl-PL" sz="2400" dirty="0"/>
              <a:t>adaptacji studiów przy jednoczesnym utrzymaniu kryteriów merytorycznych obowiązujących wszystkich studentów danego kierunku.</a:t>
            </a:r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7761095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20907" y="611485"/>
            <a:ext cx="8640381" cy="864096"/>
          </a:xfrm>
        </p:spPr>
        <p:txBody>
          <a:bodyPr>
            <a:normAutofit/>
          </a:bodyPr>
          <a:lstStyle/>
          <a:p>
            <a:r>
              <a:rPr lang="pl-PL" dirty="0" smtClean="0"/>
              <a:t>7 </a:t>
            </a:r>
            <a:r>
              <a:rPr lang="pl-PL" dirty="0"/>
              <a:t>zasad wsparcia </a:t>
            </a:r>
            <a:r>
              <a:rPr lang="pl-PL" dirty="0" smtClean="0"/>
              <a:t>edukacyjnego (4)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20906" y="1619597"/>
            <a:ext cx="8640382" cy="468000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6"/>
            </a:pPr>
            <a:r>
              <a:rPr lang="pl-PL" b="1" dirty="0" smtClean="0"/>
              <a:t>Adaptacje </a:t>
            </a:r>
            <a:r>
              <a:rPr lang="pl-PL" b="1" dirty="0"/>
              <a:t>najbliższe standardowemu przebiegowi </a:t>
            </a:r>
            <a:r>
              <a:rPr lang="pl-PL" b="1" dirty="0" smtClean="0"/>
              <a:t>zajęć </a:t>
            </a:r>
            <a:r>
              <a:rPr lang="pl-PL" dirty="0" smtClean="0"/>
              <a:t>– to </a:t>
            </a:r>
            <a:r>
              <a:rPr lang="pl-PL" dirty="0"/>
              <a:t>znaczy takie, które nie mają charakteru przywilejów dla osoby </a:t>
            </a:r>
            <a:r>
              <a:rPr lang="pl-PL" dirty="0" smtClean="0"/>
              <a:t>z niepełnosprawnością, </a:t>
            </a:r>
            <a:r>
              <a:rPr lang="pl-PL" dirty="0"/>
              <a:t>ale w sposób racjonalny wyrównywałyby jej szanse w dostępie do oferty kształcenia uznanej za optymalną na danym </a:t>
            </a:r>
            <a:r>
              <a:rPr lang="pl-PL" dirty="0" smtClean="0"/>
              <a:t>kierunku.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pl-PL" b="1" dirty="0" smtClean="0"/>
              <a:t>Równe </a:t>
            </a:r>
            <a:r>
              <a:rPr lang="pl-PL" b="1" dirty="0"/>
              <a:t>prawa i </a:t>
            </a:r>
            <a:r>
              <a:rPr lang="pl-PL" b="1" dirty="0" smtClean="0"/>
              <a:t>obowiązki </a:t>
            </a:r>
            <a:r>
              <a:rPr lang="pl-PL" dirty="0" smtClean="0"/>
              <a:t>– dbałość </a:t>
            </a:r>
            <a:r>
              <a:rPr lang="pl-PL" dirty="0"/>
              <a:t>nie tylko o realizowanie równych praw dla osób </a:t>
            </a:r>
            <a:r>
              <a:rPr lang="pl-PL" dirty="0" smtClean="0"/>
              <a:t>z niepełnosprawnościami, </a:t>
            </a:r>
            <a:r>
              <a:rPr lang="pl-PL" dirty="0"/>
              <a:t>ale również (dzięki zapewnieniu tych praw) egzekwowanie wypełniania obowiązków studenckich na takim samym poziomie, jak w przypadku studentów bez niepełnosprawności.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184600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2825626" y="5364013"/>
            <a:ext cx="7559675" cy="705572"/>
          </a:xfrm>
        </p:spPr>
        <p:txBody>
          <a:bodyPr>
            <a:noAutofit/>
          </a:bodyPr>
          <a:lstStyle/>
          <a:p>
            <a:r>
              <a:rPr lang="pl-PL" altLang="pl-PL" sz="3200" dirty="0" smtClean="0">
                <a:solidFill>
                  <a:srgbClr val="002060"/>
                </a:solidFill>
              </a:rPr>
              <a:t>Dziękujemy za uwagę</a:t>
            </a:r>
            <a:endParaRPr lang="pl-PL" sz="3200" dirty="0"/>
          </a:p>
        </p:txBody>
      </p:sp>
      <p:sp>
        <p:nvSpPr>
          <p:cNvPr id="3" name="Symbol zastępczy tekstu 5"/>
          <p:cNvSpPr>
            <a:spLocks noGrp="1"/>
          </p:cNvSpPr>
          <p:nvPr>
            <p:ph type="body" sz="quarter" idx="10"/>
          </p:nvPr>
        </p:nvSpPr>
        <p:spPr>
          <a:xfrm>
            <a:off x="1025426" y="899517"/>
            <a:ext cx="9217247" cy="1944067"/>
          </a:xfrm>
        </p:spPr>
        <p:txBody>
          <a:bodyPr>
            <a:noAutofit/>
          </a:bodyPr>
          <a:lstStyle/>
          <a:p>
            <a:r>
              <a:rPr lang="pl-PL" altLang="pl-PL" sz="2800" b="1" dirty="0"/>
              <a:t>Fundacja Instytut Rozwoju Regionalnego </a:t>
            </a:r>
          </a:p>
          <a:p>
            <a:r>
              <a:rPr lang="pl-PL" altLang="pl-PL" sz="2800" b="1" dirty="0"/>
              <a:t>Ul. Świętokrzyska 14, 30-015 Kraków</a:t>
            </a:r>
          </a:p>
          <a:p>
            <a:r>
              <a:rPr lang="pl-PL" altLang="pl-PL" sz="2800" b="1" dirty="0" smtClean="0">
                <a:hlinkClick r:id="rId2"/>
              </a:rPr>
              <a:t>biuro@firr.org.pl</a:t>
            </a:r>
            <a:r>
              <a:rPr lang="pl-PL" altLang="pl-PL" sz="2800" b="1" dirty="0" smtClean="0"/>
              <a:t> </a:t>
            </a:r>
            <a:endParaRPr lang="pl-PL" alt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73158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907" y="539477"/>
            <a:ext cx="8784495" cy="1080001"/>
          </a:xfrm>
        </p:spPr>
        <p:txBody>
          <a:bodyPr>
            <a:normAutofit/>
          </a:bodyPr>
          <a:lstStyle/>
          <a:p>
            <a:r>
              <a:rPr lang="pl-PL" altLang="pl-PL" sz="3600" dirty="0"/>
              <a:t>Konwencja ONZ o Prawach Osób Niepełnosprawnych</a:t>
            </a:r>
            <a:endParaRPr lang="pl-PL" sz="3600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2EEB6198-0A34-C4EF-0795-894BCAE5C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6" y="2195661"/>
            <a:ext cx="9360560" cy="39599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altLang="pl-PL" sz="2400" b="1" dirty="0" smtClean="0"/>
              <a:t>Art. </a:t>
            </a:r>
            <a:r>
              <a:rPr lang="pl-PL" altLang="pl-PL" sz="2400" b="1" dirty="0"/>
              <a:t>1</a:t>
            </a:r>
            <a:endParaRPr lang="pl-PL" altLang="pl-PL" sz="2400" dirty="0"/>
          </a:p>
          <a:p>
            <a:pPr marL="4763" indent="-4763">
              <a:lnSpc>
                <a:spcPct val="160000"/>
              </a:lnSpc>
              <a:buNone/>
            </a:pPr>
            <a:r>
              <a:rPr lang="pl-PL" altLang="pl-PL" sz="2400" dirty="0"/>
              <a:t>Do osób niepełnosprawnych zalicza się te osoby, które mają długotrwale naruszoną sprawność fizyczną, umysłową, intelektualną lub w zakresie zmysłów, co może </a:t>
            </a:r>
            <a:r>
              <a:rPr lang="pl-PL" altLang="pl-PL" sz="2400" b="1" dirty="0"/>
              <a:t>w oddziaływaniu z różnymi barierami </a:t>
            </a:r>
            <a:r>
              <a:rPr lang="pl-PL" altLang="pl-PL" sz="2400" dirty="0"/>
              <a:t>utrudniać im pełny </a:t>
            </a:r>
            <a:r>
              <a:rPr lang="pl-PL" altLang="pl-PL" sz="2400" dirty="0" smtClean="0"/>
              <a:t>i </a:t>
            </a:r>
            <a:r>
              <a:rPr lang="pl-PL" altLang="pl-PL" sz="2400" dirty="0"/>
              <a:t>skuteczny udział </a:t>
            </a:r>
            <a:r>
              <a:rPr lang="pl-PL" altLang="pl-PL" sz="2400" dirty="0" smtClean="0"/>
              <a:t/>
            </a:r>
            <a:br>
              <a:rPr lang="pl-PL" altLang="pl-PL" sz="2400" dirty="0" smtClean="0"/>
            </a:br>
            <a:r>
              <a:rPr lang="pl-PL" altLang="pl-PL" sz="2400" dirty="0" smtClean="0"/>
              <a:t>w </a:t>
            </a:r>
            <a:r>
              <a:rPr lang="pl-PL" altLang="pl-PL" sz="2400" dirty="0"/>
              <a:t>życiu społecznym na zasadzie równości z innymi osobami.</a:t>
            </a:r>
          </a:p>
          <a:p>
            <a:pPr marL="0" indent="0">
              <a:buNone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46287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467469"/>
            <a:ext cx="9072908" cy="1151809"/>
          </a:xfrm>
        </p:spPr>
        <p:txBody>
          <a:bodyPr>
            <a:noAutofit/>
          </a:bodyPr>
          <a:lstStyle/>
          <a:p>
            <a:r>
              <a:rPr lang="pl-PL" altLang="pl-PL" dirty="0">
                <a:solidFill>
                  <a:srgbClr val="002060"/>
                </a:solidFill>
              </a:rPr>
              <a:t>Ustawa o rehabilitacji zawodowej i społecznej oraz zatrudnianiu osób z </a:t>
            </a:r>
            <a:r>
              <a:rPr lang="pl-PL" altLang="pl-PL" dirty="0" smtClean="0">
                <a:solidFill>
                  <a:srgbClr val="002060"/>
                </a:solidFill>
              </a:rPr>
              <a:t>niepełnosprawnościami</a:t>
            </a:r>
            <a:endParaRPr lang="pl-PL" altLang="pl-PL" dirty="0">
              <a:solidFill>
                <a:srgbClr val="002060"/>
              </a:solidFill>
            </a:endParaRP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2EEB6198-0A34-C4EF-0795-894BCAE5C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907629"/>
            <a:ext cx="9072527" cy="3456384"/>
          </a:xfrm>
        </p:spPr>
        <p:txBody>
          <a:bodyPr>
            <a:noAutofit/>
          </a:bodyPr>
          <a:lstStyle/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pl-PL" altLang="pl-PL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Art</a:t>
            </a:r>
            <a:r>
              <a:rPr lang="pl-PL" altLang="pl-PL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1. Ustawa dotyczy osób, których niepełnosprawność została </a:t>
            </a:r>
            <a:r>
              <a:rPr lang="pl-PL" altLang="pl-PL" sz="2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potwierdzona orzeczeniem</a:t>
            </a:r>
            <a:r>
              <a:rPr lang="pl-PL" altLang="pl-PL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</a:p>
          <a:p>
            <a:pPr marL="742950" indent="-742950">
              <a:lnSpc>
                <a:spcPct val="170000"/>
              </a:lnSpc>
              <a:spcBef>
                <a:spcPts val="0"/>
              </a:spcBef>
              <a:buClrTx/>
              <a:buFont typeface="+mj-lt"/>
              <a:buAutoNum type="arabicParenR"/>
            </a:pPr>
            <a:r>
              <a:rPr lang="pl-PL" altLang="pl-PL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 zakwalifikowaniu przez organy orzekające do jednego z trzech stopni niepełnosprawności określonych w art. 3 lub</a:t>
            </a:r>
          </a:p>
          <a:p>
            <a:pPr marL="742950" indent="-742950">
              <a:lnSpc>
                <a:spcPct val="170000"/>
              </a:lnSpc>
              <a:spcBef>
                <a:spcPts val="0"/>
              </a:spcBef>
              <a:buClrTx/>
              <a:buFont typeface="+mj-lt"/>
              <a:buAutoNum type="arabicParenR"/>
            </a:pPr>
            <a:r>
              <a:rPr lang="pl-PL" altLang="pl-PL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 całkowitej lub częściowej niezdolności do pracy na podstawie odrębnych </a:t>
            </a:r>
            <a:r>
              <a:rPr lang="pl-PL" altLang="pl-PL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przepisów lub</a:t>
            </a:r>
            <a:endParaRPr lang="pl-PL" altLang="pl-PL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742950" indent="-742950">
              <a:lnSpc>
                <a:spcPct val="170000"/>
              </a:lnSpc>
              <a:spcBef>
                <a:spcPts val="0"/>
              </a:spcBef>
              <a:buClrTx/>
              <a:buFont typeface="+mj-lt"/>
              <a:buAutoNum type="arabicParenR"/>
            </a:pPr>
            <a:r>
              <a:rPr lang="pl-PL" altLang="pl-PL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 niepełnosprawności, wydanym przed ukończeniem </a:t>
            </a:r>
            <a:r>
              <a:rPr lang="pl-PL" altLang="pl-PL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16.</a:t>
            </a:r>
            <a:r>
              <a:rPr lang="pl-PL" altLang="pl-PL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roku życia</a:t>
            </a:r>
            <a:r>
              <a:rPr lang="pl-PL" altLang="pl-PL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pl-PL" altLang="pl-PL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82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 descr="osoba na wózku"/>
          <p:cNvPicPr>
            <a:picLocks noGrp="1" noChangeAspect="1"/>
          </p:cNvPicPr>
          <p:nvPr>
            <p:ph sz="half" idx="2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16563" y="3556654"/>
            <a:ext cx="10908376" cy="3578989"/>
          </a:xfrm>
          <a:prstGeom prst="rect">
            <a:avLst/>
          </a:prstGeom>
        </p:spPr>
      </p:pic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537" y="539477"/>
            <a:ext cx="9305760" cy="1080001"/>
          </a:xfrm>
        </p:spPr>
        <p:txBody>
          <a:bodyPr>
            <a:noAutofit/>
          </a:bodyPr>
          <a:lstStyle/>
          <a:p>
            <a:r>
              <a:rPr lang="pl-PL" altLang="pl-PL" sz="3400" dirty="0" smtClean="0">
                <a:solidFill>
                  <a:srgbClr val="002060"/>
                </a:solidFill>
              </a:rPr>
              <a:t>Model społeczny niepełnosprawności (1)</a:t>
            </a:r>
            <a:endParaRPr lang="pl-PL" altLang="pl-PL" sz="3400" dirty="0">
              <a:solidFill>
                <a:srgbClr val="002060"/>
              </a:solidFill>
            </a:endParaRP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2EEB6198-0A34-C4EF-0795-894BCAE5C6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0537" y="1435101"/>
            <a:ext cx="8784496" cy="4720999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pl-PL" sz="2400" b="1" dirty="0"/>
              <a:t>Model społeczny niepełnosprawności </a:t>
            </a:r>
            <a:r>
              <a:rPr lang="pl-PL" sz="2400" dirty="0"/>
              <a:t>to sposób rozumienia niepełnosprawności, który zakłada, że główną przeszkodą w życiu osób z niepełnosprawnościami nie jest ich stan zdrowia czy ograniczenia fizyczne, ale </a:t>
            </a:r>
            <a:r>
              <a:rPr lang="pl-PL" sz="2400" b="1" dirty="0"/>
              <a:t>bariery społeczne, środowiskowe i kulturowe</a:t>
            </a:r>
            <a:r>
              <a:rPr lang="pl-PL" sz="2400" dirty="0"/>
              <a:t>.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endParaRPr lang="pl-PL" altLang="pl-PL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01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 descr="osoba na wózku"/>
          <p:cNvPicPr>
            <a:picLocks noGrp="1" noChangeAspect="1"/>
          </p:cNvPicPr>
          <p:nvPr>
            <p:ph sz="half" idx="2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16563" y="3513335"/>
            <a:ext cx="10908376" cy="3578989"/>
          </a:xfrm>
          <a:prstGeom prst="rect">
            <a:avLst/>
          </a:prstGeom>
        </p:spPr>
      </p:pic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698" y="467469"/>
            <a:ext cx="9305760" cy="1080001"/>
          </a:xfrm>
        </p:spPr>
        <p:txBody>
          <a:bodyPr>
            <a:noAutofit/>
          </a:bodyPr>
          <a:lstStyle/>
          <a:p>
            <a:r>
              <a:rPr lang="pl-PL" altLang="pl-PL" sz="3400" dirty="0" smtClean="0">
                <a:solidFill>
                  <a:srgbClr val="002060"/>
                </a:solidFill>
              </a:rPr>
              <a:t>Model społeczny niepełnosprawności (2)</a:t>
            </a:r>
            <a:endParaRPr lang="pl-PL" altLang="pl-PL" sz="3400" dirty="0">
              <a:solidFill>
                <a:srgbClr val="002060"/>
              </a:solidFill>
            </a:endParaRP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2EEB6198-0A34-C4EF-0795-894BCAE5C6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8698" y="1403454"/>
            <a:ext cx="9517288" cy="4680520"/>
          </a:xfrm>
        </p:spPr>
        <p:txBody>
          <a:bodyPr numCol="2">
            <a:noAutofit/>
          </a:bodyPr>
          <a:lstStyle/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pl-PL" sz="2100" b="1" dirty="0" smtClean="0"/>
              <a:t>Bariery:</a:t>
            </a: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100" dirty="0" smtClean="0"/>
              <a:t>źle zaprojektowane budynki</a:t>
            </a: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100" dirty="0" smtClean="0"/>
              <a:t>schody zamiast podjazdów, brak wind</a:t>
            </a: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100" dirty="0" smtClean="0"/>
              <a:t>izolacja rodzin</a:t>
            </a: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100" dirty="0" smtClean="0"/>
              <a:t>bariery komunikacyjne</a:t>
            </a: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100" dirty="0" smtClean="0"/>
              <a:t>szkoły specjalne</a:t>
            </a: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100" dirty="0" smtClean="0"/>
              <a:t>niedostępny transport</a:t>
            </a: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100" dirty="0" smtClean="0"/>
              <a:t>dyskryminacja</a:t>
            </a: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100" dirty="0" smtClean="0"/>
              <a:t>słabe </a:t>
            </a:r>
            <a:r>
              <a:rPr lang="pl-PL" sz="2100" dirty="0"/>
              <a:t>perspektywy </a:t>
            </a:r>
            <a:r>
              <a:rPr lang="pl-PL" sz="2100" dirty="0" smtClean="0"/>
              <a:t>zatrudnienia</a:t>
            </a: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78155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009" y="539477"/>
            <a:ext cx="8640381" cy="1080001"/>
          </a:xfrm>
        </p:spPr>
        <p:txBody>
          <a:bodyPr>
            <a:noAutofit/>
          </a:bodyPr>
          <a:lstStyle/>
          <a:p>
            <a:r>
              <a:rPr lang="pl-PL" altLang="pl-PL" sz="3200" dirty="0" smtClean="0">
                <a:solidFill>
                  <a:srgbClr val="002060"/>
                </a:solidFill>
              </a:rPr>
              <a:t>Model medyczny vs. model społeczny</a:t>
            </a:r>
            <a:endParaRPr lang="pl-PL" altLang="pl-PL" sz="3200" dirty="0">
              <a:solidFill>
                <a:srgbClr val="002060"/>
              </a:solidFill>
            </a:endParaRP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2EEB6198-0A34-C4EF-0795-894BCAE5C6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5906" y="1475462"/>
            <a:ext cx="4500000" cy="5400298"/>
          </a:xfrm>
        </p:spPr>
        <p:txBody>
          <a:bodyPr numCol="1">
            <a:noAutofit/>
          </a:bodyPr>
          <a:lstStyle/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pl-PL" sz="2200" b="1" dirty="0" smtClean="0"/>
              <a:t>Model medyczny:</a:t>
            </a: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200" dirty="0" smtClean="0"/>
              <a:t>skupia się na chorobie lub ograniczeniu</a:t>
            </a: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200" dirty="0" smtClean="0"/>
              <a:t>odpowiedzialność leży po stronie jednostki</a:t>
            </a: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200" dirty="0" smtClean="0"/>
              <a:t>celem jest leczenie lub rehabilitacja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5525906" y="1475462"/>
            <a:ext cx="4572528" cy="5400281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pl-PL" sz="2200" b="1" dirty="0"/>
              <a:t>Model społeczny:</a:t>
            </a: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200" dirty="0" smtClean="0"/>
              <a:t>skupia się na barierach społecznych</a:t>
            </a: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200" dirty="0" smtClean="0"/>
              <a:t>odpowiedzialność leży po stronie społeczeństwa</a:t>
            </a: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200" dirty="0" smtClean="0"/>
              <a:t>celem jest integracja i równość</a:t>
            </a:r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2200" dirty="0"/>
          </a:p>
          <a:p>
            <a:pPr>
              <a:lnSpc>
                <a:spcPct val="200000"/>
              </a:lnSpc>
              <a:spcBef>
                <a:spcPts val="0"/>
              </a:spcBef>
            </a:pPr>
            <a:endParaRPr lang="pl-PL" sz="2200" dirty="0"/>
          </a:p>
          <a:p>
            <a:pPr>
              <a:lnSpc>
                <a:spcPct val="200000"/>
              </a:lnSpc>
              <a:spcBef>
                <a:spcPts val="0"/>
              </a:spcBef>
            </a:pPr>
            <a:endParaRPr lang="pl-PL" sz="2200" dirty="0"/>
          </a:p>
          <a:p>
            <a:pPr marL="342900" indent="-342900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2200" dirty="0"/>
          </a:p>
          <a:p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193174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DF56160-5E77-E7AC-1036-01F65D078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908" y="539477"/>
            <a:ext cx="8640381" cy="1080001"/>
          </a:xfrm>
        </p:spPr>
        <p:txBody>
          <a:bodyPr>
            <a:noAutofit/>
          </a:bodyPr>
          <a:lstStyle/>
          <a:p>
            <a:r>
              <a:rPr lang="pl-PL" sz="3200" dirty="0">
                <a:solidFill>
                  <a:srgbClr val="002673"/>
                </a:solidFill>
              </a:rPr>
              <a:t>Ustawa o zapewnianiu dostępności osobom ze szczególnymi </a:t>
            </a:r>
            <a:r>
              <a:rPr lang="pl-PL" sz="3200" dirty="0" smtClean="0">
                <a:solidFill>
                  <a:srgbClr val="002673"/>
                </a:solidFill>
              </a:rPr>
              <a:t>potrzebami</a:t>
            </a:r>
            <a:endParaRPr lang="pl-PL" sz="3200" dirty="0">
              <a:solidFill>
                <a:srgbClr val="002673"/>
              </a:solidFill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1025908" y="2339677"/>
            <a:ext cx="8640382" cy="3816424"/>
          </a:xfrm>
        </p:spPr>
        <p:txBody>
          <a:bodyPr/>
          <a:lstStyle/>
          <a:p>
            <a:r>
              <a:rPr lang="pl-PL" altLang="pl-PL" b="1" dirty="0" smtClean="0"/>
              <a:t>Odbiorcy ustawy (art. 2 pkt 3)</a:t>
            </a:r>
          </a:p>
          <a:p>
            <a:r>
              <a:rPr lang="pl-PL" altLang="pl-PL" b="1" dirty="0" smtClean="0"/>
              <a:t>Osoba ze szczególnymi potrzebami </a:t>
            </a:r>
            <a:r>
              <a:rPr lang="pl-PL" altLang="pl-PL" dirty="0" smtClean="0"/>
              <a:t>oznacza:</a:t>
            </a:r>
          </a:p>
          <a:p>
            <a:r>
              <a:rPr lang="pl-PL" altLang="pl-PL" dirty="0" smtClean="0"/>
              <a:t>„osobę, która ze względu na swoje cechy zewnętrzne lub wewnętrzne, albo ze względu na okoliczności, w których się znajduje, musi podjąć dodatkowe działania lub zastosować dodatkowe środki w celu </a:t>
            </a:r>
            <a:r>
              <a:rPr lang="pl-PL" altLang="pl-PL" b="1" dirty="0" smtClean="0"/>
              <a:t>przezwyciężenia bariery</a:t>
            </a:r>
            <a:r>
              <a:rPr lang="pl-PL" altLang="pl-PL" dirty="0" smtClean="0"/>
              <a:t>, aby uczestniczyć w różnych sferach życia </a:t>
            </a:r>
            <a:br>
              <a:rPr lang="pl-PL" altLang="pl-PL" dirty="0" smtClean="0"/>
            </a:br>
            <a:r>
              <a:rPr lang="pl-PL" altLang="pl-PL" dirty="0" smtClean="0"/>
              <a:t>na zasadzie równości z innymi osobami”.</a:t>
            </a:r>
            <a:endParaRPr lang="pl-PL" altLang="pl-PL" b="1" dirty="0"/>
          </a:p>
        </p:txBody>
      </p:sp>
    </p:spTree>
    <p:extLst>
      <p:ext uri="{BB962C8B-B14F-4D97-AF65-F5344CB8AC3E}">
        <p14:creationId xmlns:p14="http://schemas.microsoft.com/office/powerpoint/2010/main" val="294310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Niestandardowy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2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3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1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Niestandardowy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Niestandardowy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645DAC1DBE50A4E8771F6510D6F19DB" ma:contentTypeVersion="17" ma:contentTypeDescription="Utwórz nowy dokument." ma:contentTypeScope="" ma:versionID="e0016220230a81b4a6543276fa671d99">
  <xsd:schema xmlns:xsd="http://www.w3.org/2001/XMLSchema" xmlns:xs="http://www.w3.org/2001/XMLSchema" xmlns:p="http://schemas.microsoft.com/office/2006/metadata/properties" xmlns:ns3="06253e34-2ccb-4a59-834b-196ddade3c7e" xmlns:ns4="4f8188c3-1fab-4082-92b4-e46260efcd99" targetNamespace="http://schemas.microsoft.com/office/2006/metadata/properties" ma:root="true" ma:fieldsID="4d73f5d655396d5de3c1d1d85d964c41" ns3:_="" ns4:_="">
    <xsd:import namespace="06253e34-2ccb-4a59-834b-196ddade3c7e"/>
    <xsd:import namespace="4f8188c3-1fab-4082-92b4-e46260efcd99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253e34-2ccb-4a59-834b-196ddade3c7e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188c3-1fab-4082-92b4-e46260efcd99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1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6253e34-2ccb-4a59-834b-196ddade3c7e" xsi:nil="true"/>
  </documentManagement>
</p:properties>
</file>

<file path=customXml/itemProps1.xml><?xml version="1.0" encoding="utf-8"?>
<ds:datastoreItem xmlns:ds="http://schemas.openxmlformats.org/officeDocument/2006/customXml" ds:itemID="{27AB199D-3EB2-42B6-95DB-33F46419BB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5C8F23D-10D6-4F16-B28B-711509E943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253e34-2ccb-4a59-834b-196ddade3c7e"/>
    <ds:schemaRef ds:uri="4f8188c3-1fab-4082-92b4-e46260efcd9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8975651-29D3-48F4-AD30-DED18B18F9EE}">
  <ds:schemaRefs>
    <ds:schemaRef ds:uri="http://purl.org/dc/elements/1.1/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06253e34-2ccb-4a59-834b-196ddade3c7e"/>
    <ds:schemaRef ds:uri="http://schemas.openxmlformats.org/package/2006/metadata/core-properties"/>
    <ds:schemaRef ds:uri="http://schemas.microsoft.com/office/infopath/2007/PartnerControls"/>
    <ds:schemaRef ds:uri="4f8188c3-1fab-4082-92b4-e46260efcd99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827</TotalTime>
  <Words>1855</Words>
  <Application>Microsoft Office PowerPoint</Application>
  <PresentationFormat>Niestandardowy</PresentationFormat>
  <Paragraphs>148</Paragraphs>
  <Slides>34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5</vt:i4>
      </vt:variant>
      <vt:variant>
        <vt:lpstr>Tytuły slajdów</vt:lpstr>
      </vt:variant>
      <vt:variant>
        <vt:i4>34</vt:i4>
      </vt:variant>
    </vt:vector>
  </HeadingPairs>
  <TitlesOfParts>
    <vt:vector size="45" baseType="lpstr">
      <vt:lpstr>Aptos</vt:lpstr>
      <vt:lpstr>Aptos Display</vt:lpstr>
      <vt:lpstr>Arial</vt:lpstr>
      <vt:lpstr>Calibri</vt:lpstr>
      <vt:lpstr>Open Sans</vt:lpstr>
      <vt:lpstr>Wingdings</vt:lpstr>
      <vt:lpstr>Motyw pakietu Office</vt:lpstr>
      <vt:lpstr>2_Projekt niestandardowy</vt:lpstr>
      <vt:lpstr>3_Projekt niestandardowy</vt:lpstr>
      <vt:lpstr>1_Projekt niestandardowy</vt:lpstr>
      <vt:lpstr>Projekt niestandardowy</vt:lpstr>
      <vt:lpstr>„SGGW – Uczelnia równych szans 2.0”</vt:lpstr>
      <vt:lpstr>Zwiększanie dostępności uczelni dla osób z niepełnosprawnościami – szkolenie świadomościowe</vt:lpstr>
      <vt:lpstr>Sytuacja formalnoprawna studentów z niepełnosprawnościami. Uwzględnienie zapisów aktów prawa, w tym Ustawy o zapewnianiu dostępności osobom ze szczególnymi potrzebami w kontekście kształcenia osób z niepełnosprawnościami. Standardy dostępności w środowisku akademickim – zakres i znaczenie.</vt:lpstr>
      <vt:lpstr>Konwencja ONZ o Prawach Osób Niepełnosprawnych</vt:lpstr>
      <vt:lpstr>Ustawa o rehabilitacji zawodowej i społecznej oraz zatrudnianiu osób z niepełnosprawnościami</vt:lpstr>
      <vt:lpstr>Model społeczny niepełnosprawności (1)</vt:lpstr>
      <vt:lpstr>Model społeczny niepełnosprawności (2)</vt:lpstr>
      <vt:lpstr>Model medyczny vs. model społeczny</vt:lpstr>
      <vt:lpstr>Ustawa o zapewnianiu dostępności osobom ze szczególnymi potrzebami</vt:lpstr>
      <vt:lpstr>Prawo a biologia</vt:lpstr>
      <vt:lpstr>Narodowy Spis Powszechny – porównanie</vt:lpstr>
      <vt:lpstr>Narodowy Spis Powszechny 2021</vt:lpstr>
      <vt:lpstr>Niepełnosprawność studentów i doktorantów</vt:lpstr>
      <vt:lpstr>Prawo o szkolnictwie wyższym (1)</vt:lpstr>
      <vt:lpstr>Prawo o szkolnictwie wyższym (2)</vt:lpstr>
      <vt:lpstr>Prawo o szkolnictwie wyższym (3)</vt:lpstr>
      <vt:lpstr>Prawo o szkolnictwie wyższym (4)</vt:lpstr>
      <vt:lpstr>Zapisy ustawy o zapewnianiu dostępności osobom  ze szczególnymi potrzebami</vt:lpstr>
      <vt:lpstr>Dostępność (art. 2 pkt 2)</vt:lpstr>
      <vt:lpstr>Minimalne wymagania (art. 6)</vt:lpstr>
      <vt:lpstr>Dostępność architektoniczna – minimalne wymagania (art. 6)</vt:lpstr>
      <vt:lpstr>Dostępność cyfrowa – minimalne wymagania (art. 6)</vt:lpstr>
      <vt:lpstr>Dostępność informacyjno-komunikacyjna – minimalne wymagania (art. 6)</vt:lpstr>
      <vt:lpstr>Uwzględnienie potrzeb osób ze szczególnymi potrzebami w działalności (art. 4 ust. 2 pkt 1)</vt:lpstr>
      <vt:lpstr>Raport o stanie zapewniania dostępności (art. 11)</vt:lpstr>
      <vt:lpstr>Wnioskowanie o zapewnienie dostępności  (art. 30-31)</vt:lpstr>
      <vt:lpstr>Postępowanie skargowe (art. 32-33)</vt:lpstr>
      <vt:lpstr>Grzywna (art. 34)</vt:lpstr>
      <vt:lpstr>7 zasad wsparcia edukacyjnego</vt:lpstr>
      <vt:lpstr>7 zasad wsparcia edukacyjnego (1) </vt:lpstr>
      <vt:lpstr>7 zasad wsparcia edukacyjnego (2) </vt:lpstr>
      <vt:lpstr>7 zasad wsparcia edukacyjnego (3) </vt:lpstr>
      <vt:lpstr>7 zasad wsparcia edukacyjnego (4) </vt:lpstr>
      <vt:lpstr>Dziękujemy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SGGW_1. Sytuacja formalnoprawna studentów</dc:title>
  <dc:creator>Gabriela Czuba</dc:creator>
  <cp:lastModifiedBy>Gabriela Czuba</cp:lastModifiedBy>
  <cp:revision>60</cp:revision>
  <dcterms:created xsi:type="dcterms:W3CDTF">2022-06-22T09:40:44Z</dcterms:created>
  <dcterms:modified xsi:type="dcterms:W3CDTF">2025-05-15T06:11:33Z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0x010100C645DAC1DBE50A4E8771F6510D6F19DB</vt:lpwstr>
  </property>
</Properties>
</file>