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4"/>
    <p:sldMasterId id="2147483765" r:id="rId5"/>
    <p:sldMasterId id="2147483777" r:id="rId6"/>
    <p:sldMasterId id="2147483753" r:id="rId7"/>
    <p:sldMasterId id="2147483741" r:id="rId8"/>
    <p:sldMasterId id="2147483791" r:id="rId9"/>
  </p:sldMasterIdLst>
  <p:notesMasterIdLst>
    <p:notesMasterId r:id="rId38"/>
  </p:notesMasterIdLst>
  <p:sldIdLst>
    <p:sldId id="414" r:id="rId10"/>
    <p:sldId id="413" r:id="rId11"/>
    <p:sldId id="415" r:id="rId12"/>
    <p:sldId id="310" r:id="rId13"/>
    <p:sldId id="386" r:id="rId14"/>
    <p:sldId id="387" r:id="rId15"/>
    <p:sldId id="388" r:id="rId16"/>
    <p:sldId id="390" r:id="rId17"/>
    <p:sldId id="391" r:id="rId18"/>
    <p:sldId id="392" r:id="rId19"/>
    <p:sldId id="316" r:id="rId20"/>
    <p:sldId id="317" r:id="rId21"/>
    <p:sldId id="407" r:id="rId22"/>
    <p:sldId id="408" r:id="rId23"/>
    <p:sldId id="409" r:id="rId24"/>
    <p:sldId id="410" r:id="rId25"/>
    <p:sldId id="411" r:id="rId26"/>
    <p:sldId id="393" r:id="rId27"/>
    <p:sldId id="394" r:id="rId28"/>
    <p:sldId id="395" r:id="rId29"/>
    <p:sldId id="396" r:id="rId30"/>
    <p:sldId id="397" r:id="rId31"/>
    <p:sldId id="398" r:id="rId32"/>
    <p:sldId id="399" r:id="rId33"/>
    <p:sldId id="401" r:id="rId34"/>
    <p:sldId id="402" r:id="rId35"/>
    <p:sldId id="403" r:id="rId36"/>
    <p:sldId id="404" r:id="rId37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lenik Agnieszka" initials="PA" lastIdx="1" clrIdx="0">
    <p:extLst>
      <p:ext uri="{19B8F6BF-5375-455C-9EA6-DF929625EA0E}">
        <p15:presenceInfo xmlns:p15="http://schemas.microsoft.com/office/powerpoint/2012/main" userId="S::Agnieszka.Palenik@mfipr.gov.pl::6a0c958d-6557-4bbd-8aa6-03360055b1e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3" autoAdjust="0"/>
    <p:restoredTop sz="94613" autoAdjust="0"/>
  </p:normalViewPr>
  <p:slideViewPr>
    <p:cSldViewPr showGuides="1">
      <p:cViewPr varScale="1">
        <p:scale>
          <a:sx n="78" d="100"/>
          <a:sy n="78" d="100"/>
        </p:scale>
        <p:origin x="1422" y="96"/>
      </p:cViewPr>
      <p:guideLst>
        <p:guide orient="horz" pos="2381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commentAuthors" Target="commentAuthors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tableStyles" Target="tableStyles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EFF2B-0721-7148-92D1-1650B5B78E9F}" type="datetimeFigureOut">
              <a:rPr lang="pl-PL" smtClean="0"/>
              <a:t>15.05.2025</a:t>
            </a:fld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 dirty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2B4DB-5212-AD42-B2C1-BD19AC94D45E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92773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8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580988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8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654748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65E45F-C3F4-C740-B73B-8C79F8DD2EE0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76473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65E45F-C3F4-C740-B73B-8C79F8DD2EE0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995013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8F1668-8AC3-4A29-A319-24804C854466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931960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="1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157D0-81E0-44FD-BA1E-72306604BF95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19838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tęczowy znak nieskończoności-symbol </a:t>
            </a:r>
            <a:r>
              <a:rPr lang="pl-PL" dirty="0" err="1" smtClean="0"/>
              <a:t>neuroróżnorodności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132108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026613" y="1973818"/>
            <a:ext cx="8639675" cy="432638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60" y="1973818"/>
            <a:ext cx="3959225" cy="72009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2B41AD81-079D-B212-C8B7-9A9D3BEE517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32" y="540402"/>
            <a:ext cx="1080000" cy="10800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A433181-6EED-44B3-4822-4AF9E6BA906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788" y="540402"/>
            <a:ext cx="1080000" cy="10800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276322E5-6025-7EA2-67FB-9F57E921005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944" y="540402"/>
            <a:ext cx="1080000" cy="108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59113"/>
            <a:ext cx="7920115" cy="1107677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2A3D249-6366-4532-95C2-9DDC07D17B44}" type="datetime1">
              <a:rPr lang="pl-PL" smtClean="0"/>
              <a:t>15.05.2025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5576728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630E28BA-19A4-6182-CE10-65107EDF6B75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9991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A72189C-757E-47DF-313E-E0F36399C0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363107C-97A9-9A5D-A2A2-E6ABB7ED4C62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9707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F8E39A3A-22D6-B8ED-2F58-16F69704FFAA}"/>
              </a:ext>
            </a:extLst>
          </p:cNvPr>
          <p:cNvSpPr/>
          <p:nvPr userDrawn="1"/>
        </p:nvSpPr>
        <p:spPr>
          <a:xfrm>
            <a:off x="2465388" y="4500563"/>
            <a:ext cx="8226426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pic>
        <p:nvPicPr>
          <p:cNvPr id="7" name="Obraz 6" descr="Obraz zawierający tekst&#10;&#10;Opis wygenerowany automatycznie">
            <a:extLst>
              <a:ext uri="{FF2B5EF4-FFF2-40B4-BE49-F238E27FC236}">
                <a16:creationId xmlns:a16="http://schemas.microsoft.com/office/drawing/2014/main" id="{3B4B8A84-3D08-244B-BF5B-6E361D1A74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975" y="4500563"/>
            <a:ext cx="3959225" cy="7200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3C397EF-E780-3941-A190-8FF660EE9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5750" y="5593629"/>
            <a:ext cx="7559675" cy="70557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10"/>
          </p:nvPr>
        </p:nvSpPr>
        <p:spPr>
          <a:xfrm>
            <a:off x="1817688" y="611188"/>
            <a:ext cx="7561262" cy="3600450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850847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3FDF08C-6D83-1DC6-FFFE-906A323900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6675" y="1236663"/>
            <a:ext cx="8018463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E8A3D7C-C8CB-0D0C-BC40-9F246AEE34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6675" y="3970338"/>
            <a:ext cx="8018463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960BE90-97AF-527A-59D5-4021A357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F0970-5453-4674-B169-6E2FAD89E51D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B98B0B5-4DD1-0908-9E63-537D40B75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7E57D58-7FE7-35D9-C4BF-1E0736F46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7EDA-866D-4D6A-BEEF-1B03EE0746E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742504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1F12F40-D225-4542-DF4A-BE3272663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B731700-E429-1EC0-B41E-2E8B5DC8D0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AA8062D-69C5-9179-8F24-12BF096B6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F0970-5453-4674-B169-6E2FAD89E51D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D4A40AB-C620-34E4-CAA0-0596B813C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F8BE2E7-3F24-1317-70A3-FD1F73A49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7EDA-866D-4D6A-BEEF-1B03EE0746E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709175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77FF1B1-1264-DAAE-D940-259B04A95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0250" y="1884363"/>
            <a:ext cx="9220200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E6BA58D-3BA0-A247-DC04-7D2F7789B4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0250" y="5059363"/>
            <a:ext cx="9220200" cy="16525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CA55820-49E3-DED1-EDEE-33F22256A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F0970-5453-4674-B169-6E2FAD89E51D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C6CFB5B-23B2-E70C-393A-5CB3A39E8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578C7EE-4618-81A4-3E51-E25E63541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7EDA-866D-4D6A-BEEF-1B03EE0746E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282873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15172CA-4F3A-F3A8-E09F-732A011701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1969814-8F4D-FE84-0105-922572216C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5013" y="2012950"/>
            <a:ext cx="4533900" cy="47958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9AC1701-DBE0-2B41-116F-93053B05BC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21313" y="2012950"/>
            <a:ext cx="4535487" cy="47958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CDC35CB3-2A29-65D3-D279-BB77D0969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F0970-5453-4674-B169-6E2FAD89E51D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0FF3DF10-7F68-CC9F-EC8A-ABE074B8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CF45A68-5743-ABBE-94FC-5AC3CFD27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7EDA-866D-4D6A-BEEF-1B03EE0746E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914689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760A51C-BA70-F9FA-12D0-60F1292A6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403225"/>
            <a:ext cx="9221788" cy="1460500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5564526-A9D6-E807-50A9-8A38E76249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6600" y="1852613"/>
            <a:ext cx="4522788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707D412-7573-AD67-B5C4-A9B9C4BEA8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6600" y="2760663"/>
            <a:ext cx="4522788" cy="406241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F5ED649E-49D7-0298-4940-CFE3C571B6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413375" y="1852613"/>
            <a:ext cx="4545013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04D16BA6-DC8F-04EC-6D46-24A7585F4D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413375" y="2760663"/>
            <a:ext cx="4545013" cy="406241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119CD992-91D2-39DC-2C1D-668A4FDF4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F0970-5453-4674-B169-6E2FAD89E51D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73C9EF81-FE2B-AAB4-E07A-653BF54D1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454B818C-9271-2FAA-648E-72B6997EB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7EDA-866D-4D6A-BEEF-1B03EE0746E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03007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2A14089-80A9-9EDA-DE44-41F0AE489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8C800FC0-5196-51A2-DB0C-ACA240CE7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F0970-5453-4674-B169-6E2FAD89E51D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AC92209A-D75C-B3D8-4820-EEDE81258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64D2C71-A8AE-5598-B467-C053AED36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7EDA-866D-4D6A-BEEF-1B03EE0746E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550034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82719F7E-B99F-0509-F326-2361A6271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F0970-5453-4674-B169-6E2FAD89E51D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4C612E9D-7DB9-6DA5-8D42-F60F9DA33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E88005E-6DE4-9B3F-BC05-D86E31819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7EDA-866D-4D6A-BEEF-1B03EE0746E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70129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026613" y="1973818"/>
            <a:ext cx="8639675" cy="432638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60" y="1973818"/>
            <a:ext cx="3959225" cy="72009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2B41AD81-079D-B212-C8B7-9A9D3BEE517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32" y="540402"/>
            <a:ext cx="1080000" cy="10800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A433181-6EED-44B3-4822-4AF9E6BA906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788" y="540402"/>
            <a:ext cx="1080000" cy="10800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276322E5-6025-7EA2-67FB-9F57E921005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944" y="540402"/>
            <a:ext cx="1080000" cy="108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59113"/>
            <a:ext cx="7920115" cy="1107677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2A3D249-6366-4532-95C2-9DDC07D17B44}" type="datetime1">
              <a:rPr lang="pl-PL" smtClean="0"/>
              <a:t>15.05.2025</a:t>
            </a:fld>
            <a:endParaRPr lang="pl-PL" dirty="0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11"/>
          </p:nvPr>
        </p:nvSpPr>
        <p:spPr>
          <a:xfrm>
            <a:off x="1027113" y="6443663"/>
            <a:ext cx="8637587" cy="936625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8421532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93">
          <p15:clr>
            <a:srgbClr val="FBAE40"/>
          </p15:clr>
        </p15:guide>
        <p15:guide id="2" orient="horz" pos="113">
          <p15:clr>
            <a:srgbClr val="FBAE40"/>
          </p15:clr>
        </p15:guide>
        <p15:guide id="3" orient="horz" pos="2381">
          <p15:clr>
            <a:srgbClr val="FBAE40"/>
          </p15:clr>
        </p15:guide>
        <p15:guide id="4" orient="horz" pos="340">
          <p15:clr>
            <a:srgbClr val="FBAE40"/>
          </p15:clr>
        </p15:guide>
        <p15:guide id="5" orient="horz" pos="567">
          <p15:clr>
            <a:srgbClr val="FBAE40"/>
          </p15:clr>
        </p15:guide>
        <p15:guide id="6" orient="horz" pos="794">
          <p15:clr>
            <a:srgbClr val="FBAE40"/>
          </p15:clr>
        </p15:guide>
        <p15:guide id="7" orient="horz" pos="1020">
          <p15:clr>
            <a:srgbClr val="FBAE40"/>
          </p15:clr>
        </p15:guide>
        <p15:guide id="8" orient="horz" pos="1247">
          <p15:clr>
            <a:srgbClr val="FBAE40"/>
          </p15:clr>
        </p15:guide>
        <p15:guide id="9" orient="horz" pos="1474">
          <p15:clr>
            <a:srgbClr val="FBAE40"/>
          </p15:clr>
        </p15:guide>
        <p15:guide id="10" orient="horz" pos="1701">
          <p15:clr>
            <a:srgbClr val="FBAE40"/>
          </p15:clr>
        </p15:guide>
        <p15:guide id="11" orient="horz" pos="1927">
          <p15:clr>
            <a:srgbClr val="FBAE40"/>
          </p15:clr>
        </p15:guide>
        <p15:guide id="12" orient="horz" pos="2154">
          <p15:clr>
            <a:srgbClr val="FBAE40"/>
          </p15:clr>
        </p15:guide>
        <p15:guide id="13" orient="horz" pos="2608">
          <p15:clr>
            <a:srgbClr val="FBAE40"/>
          </p15:clr>
        </p15:guide>
        <p15:guide id="14" orient="horz" pos="2835">
          <p15:clr>
            <a:srgbClr val="FBAE40"/>
          </p15:clr>
        </p15:guide>
        <p15:guide id="15" orient="horz" pos="3061">
          <p15:clr>
            <a:srgbClr val="FBAE40"/>
          </p15:clr>
        </p15:guide>
        <p15:guide id="16" orient="horz" pos="3288">
          <p15:clr>
            <a:srgbClr val="FBAE40"/>
          </p15:clr>
        </p15:guide>
        <p15:guide id="17" orient="horz" pos="3515">
          <p15:clr>
            <a:srgbClr val="FBAE40"/>
          </p15:clr>
        </p15:guide>
        <p15:guide id="18" orient="horz" pos="3742">
          <p15:clr>
            <a:srgbClr val="FBAE40"/>
          </p15:clr>
        </p15:guide>
        <p15:guide id="19" orient="horz" pos="3968">
          <p15:clr>
            <a:srgbClr val="FBAE40"/>
          </p15:clr>
        </p15:guide>
        <p15:guide id="20" orient="horz" pos="4195">
          <p15:clr>
            <a:srgbClr val="FBAE40"/>
          </p15:clr>
        </p15:guide>
        <p15:guide id="21" orient="horz" pos="4422">
          <p15:clr>
            <a:srgbClr val="FBAE40"/>
          </p15:clr>
        </p15:guide>
        <p15:guide id="22" orient="horz" pos="4649">
          <p15:clr>
            <a:srgbClr val="FBAE40"/>
          </p15:clr>
        </p15:guide>
        <p15:guide id="23" pos="419">
          <p15:clr>
            <a:srgbClr val="FBAE40"/>
          </p15:clr>
        </p15:guide>
        <p15:guide id="24" pos="646">
          <p15:clr>
            <a:srgbClr val="FBAE40"/>
          </p15:clr>
        </p15:guide>
        <p15:guide id="25" pos="873">
          <p15:clr>
            <a:srgbClr val="FBAE40"/>
          </p15:clr>
        </p15:guide>
        <p15:guide id="26" pos="1100">
          <p15:clr>
            <a:srgbClr val="FBAE40"/>
          </p15:clr>
        </p15:guide>
        <p15:guide id="27" pos="1327">
          <p15:clr>
            <a:srgbClr val="FBAE40"/>
          </p15:clr>
        </p15:guide>
        <p15:guide id="28" pos="1553">
          <p15:clr>
            <a:srgbClr val="FBAE40"/>
          </p15:clr>
        </p15:guide>
        <p15:guide id="29" pos="1780">
          <p15:clr>
            <a:srgbClr val="FBAE40"/>
          </p15:clr>
        </p15:guide>
        <p15:guide id="30" pos="2007">
          <p15:clr>
            <a:srgbClr val="FBAE40"/>
          </p15:clr>
        </p15:guide>
        <p15:guide id="31" pos="2234">
          <p15:clr>
            <a:srgbClr val="FBAE40"/>
          </p15:clr>
        </p15:guide>
        <p15:guide id="32" pos="2460">
          <p15:clr>
            <a:srgbClr val="FBAE40"/>
          </p15:clr>
        </p15:guide>
        <p15:guide id="33" pos="2687">
          <p15:clr>
            <a:srgbClr val="FBAE40"/>
          </p15:clr>
        </p15:guide>
        <p15:guide id="34" pos="2914">
          <p15:clr>
            <a:srgbClr val="FBAE40"/>
          </p15:clr>
        </p15:guide>
        <p15:guide id="35" pos="3141">
          <p15:clr>
            <a:srgbClr val="FBAE40"/>
          </p15:clr>
        </p15:guide>
        <p15:guide id="36" pos="3368">
          <p15:clr>
            <a:srgbClr val="FBAE40"/>
          </p15:clr>
        </p15:guide>
        <p15:guide id="37" pos="3594">
          <p15:clr>
            <a:srgbClr val="FBAE40"/>
          </p15:clr>
        </p15:guide>
        <p15:guide id="38" pos="3821">
          <p15:clr>
            <a:srgbClr val="FBAE40"/>
          </p15:clr>
        </p15:guide>
        <p15:guide id="39" pos="4048">
          <p15:clr>
            <a:srgbClr val="FBAE40"/>
          </p15:clr>
        </p15:guide>
        <p15:guide id="40" pos="4275">
          <p15:clr>
            <a:srgbClr val="FBAE40"/>
          </p15:clr>
        </p15:guide>
        <p15:guide id="41" pos="4501">
          <p15:clr>
            <a:srgbClr val="FBAE40"/>
          </p15:clr>
        </p15:guide>
        <p15:guide id="42" pos="4728">
          <p15:clr>
            <a:srgbClr val="FBAE40"/>
          </p15:clr>
        </p15:guide>
        <p15:guide id="43" pos="4955">
          <p15:clr>
            <a:srgbClr val="FBAE40"/>
          </p15:clr>
        </p15:guide>
        <p15:guide id="44" pos="5182">
          <p15:clr>
            <a:srgbClr val="FBAE40"/>
          </p15:clr>
        </p15:guide>
        <p15:guide id="45" pos="5408">
          <p15:clr>
            <a:srgbClr val="FBAE40"/>
          </p15:clr>
        </p15:guide>
        <p15:guide id="46" pos="5635">
          <p15:clr>
            <a:srgbClr val="FBAE40"/>
          </p15:clr>
        </p15:guide>
        <p15:guide id="47" pos="5862">
          <p15:clr>
            <a:srgbClr val="FBAE40"/>
          </p15:clr>
        </p15:guide>
        <p15:guide id="48" pos="6089">
          <p15:clr>
            <a:srgbClr val="FBAE40"/>
          </p15:clr>
        </p15:guide>
        <p15:guide id="49" pos="6316">
          <p15:clr>
            <a:srgbClr val="FBAE40"/>
          </p15:clr>
        </p15:guide>
        <p15:guide id="50" pos="6542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68E9179-68FD-ED13-271C-C4D7B7178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F87D3C8-C338-2D4A-F60E-9350AC5CAE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5013" y="1089025"/>
            <a:ext cx="541337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F399718F-1D8D-6D18-F413-8C925EE36B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525D97A6-87F0-8147-9A10-B86C5BC47B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F0970-5453-4674-B169-6E2FAD89E51D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CDF30A5-CCE4-09A9-7274-BD8F8646F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FC05E5E3-648A-36C8-4632-155E358EE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7EDA-866D-4D6A-BEEF-1B03EE0746E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496024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0CB7800-9FD0-E149-8E7F-75A4938C2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B411E5D2-C0D4-706C-951E-8C2EEE24FD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545013" y="1089025"/>
            <a:ext cx="541337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D6D7E376-E5E0-D4AD-F570-9A27475535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62E0AFE-8D20-0034-130B-1A8D094655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F0970-5453-4674-B169-6E2FAD89E51D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D48067CE-6B36-82BF-A951-46FC3BC84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7E94E7CF-773B-E260-8802-C97A61C0B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7EDA-866D-4D6A-BEEF-1B03EE0746E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840202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049BA00-965A-F028-000B-34E8336F2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1BF7E7AF-C2B9-AC78-0639-B7ED066645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8737F36-6851-EA7A-C13A-B4BC15E52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F0970-5453-4674-B169-6E2FAD89E51D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EFF392A-B37A-5D79-3F92-32780ECB3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278893D-FF92-DD3F-3C0D-B1A0DCA55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7EDA-866D-4D6A-BEEF-1B03EE0746E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506028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84CB12BF-6A89-F0A2-6B6D-FDB04EB03E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651750" y="403225"/>
            <a:ext cx="2305050" cy="6405563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618B26CC-BF40-1010-74D4-893A6C80FE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35013" y="403225"/>
            <a:ext cx="6764337" cy="6405563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66D33DF-3069-3080-AEB6-6DBB4B53A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F0970-5453-4674-B169-6E2FAD89E51D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F6D371A-95CB-D10E-8406-241242F55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2250767-A09D-5173-4842-5D4D9A175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7EDA-866D-4D6A-BEEF-1B03EE0746E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6084144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113D55B-AB33-DF50-2347-A054A9B70E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6675" y="1236663"/>
            <a:ext cx="8018463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0CEBB7D1-875B-D7FB-8E54-67AF9218A7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6675" y="3970338"/>
            <a:ext cx="8018463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E9FCE52-7EA0-22A1-14E5-2FC57564C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5C33C-21F4-4494-9414-EE543B669A23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38AAD84-1CBB-4AFE-71FA-D9C79E839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9291564-08CA-9107-D374-652A41ADC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9594C-04A3-4E25-B56E-11EC4B5F35D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493586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09A7113-462C-64F3-E901-2EBACA0AD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18EDCA3-8828-8EFA-2AB2-AB9E8C342F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E214735-B046-70E4-0CDC-FE69C6745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5C33C-21F4-4494-9414-EE543B669A23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07E1C7F-CA4A-3E21-27F0-B00601B8F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718C02C-1C98-4F0C-FF12-8212A7D6A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9594C-04A3-4E25-B56E-11EC4B5F35D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812244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91AC1E9-E307-E332-A52C-CC7A6AA78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0250" y="1884363"/>
            <a:ext cx="9220200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F00F9A9-821D-2E81-8D30-4DA4CDA043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0250" y="5059363"/>
            <a:ext cx="9220200" cy="16525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EBA899A-E340-D6C3-C958-32208A0BC3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5C33C-21F4-4494-9414-EE543B669A23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DA67811-3BC1-A958-A79D-53355EB60E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B88773C-C4AE-DD3F-75AB-141398D61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9594C-04A3-4E25-B56E-11EC4B5F35D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486061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3F607F-A9FF-F51F-1B2D-1ABA0BE0E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DBEBCFC-4D74-0DA7-E20C-1EEF045336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5013" y="2012950"/>
            <a:ext cx="4533900" cy="47958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1CDDA69-E641-73DD-2DAD-9805017761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21313" y="2012950"/>
            <a:ext cx="4535487" cy="47958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1531919-0A7F-46E0-D172-90D14E1EF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5C33C-21F4-4494-9414-EE543B669A23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9EAD0D2D-5090-D7C5-7407-6C2D2B44F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7AB45708-C33A-C370-BA29-0305587E6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9594C-04A3-4E25-B56E-11EC4B5F35D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65050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5825594-C5E8-1814-9927-D1985E642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403225"/>
            <a:ext cx="9221788" cy="1460500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A2325EC-2DA4-EEF4-7F53-730E58E782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6600" y="1852613"/>
            <a:ext cx="4522788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CAB121E-42DD-FE61-BA73-5D10DA040A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6600" y="2760663"/>
            <a:ext cx="4522788" cy="406241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A4C0F6A-2C9D-C916-FF45-999E488166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413375" y="1852613"/>
            <a:ext cx="4545013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4C688186-6F17-E617-058C-5FEA3F53B8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413375" y="2760663"/>
            <a:ext cx="4545013" cy="406241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F044D4C0-2E6D-0098-BEF8-F1F2B13F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5C33C-21F4-4494-9414-EE543B669A23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A4294DB3-35E2-DF01-BB70-3E30292A6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8D103899-F3EF-C8C6-D39C-ACE929E00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9594C-04A3-4E25-B56E-11EC4B5F35D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7569955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AA3A4A1-CDF1-18D6-BC9E-493E9660D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39E83192-53D2-37DC-0F6C-DCED91388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5C33C-21F4-4494-9414-EE543B669A23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5B54A536-6076-C5E2-4514-1E8BB3FBF7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537EDFC0-43E0-8D79-F44F-904FCB4E9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9594C-04A3-4E25-B56E-11EC4B5F35D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3156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025525" y="1983572"/>
            <a:ext cx="8640763" cy="4316627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25" y="1983572"/>
            <a:ext cx="3959225" cy="720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70227"/>
            <a:ext cx="7920115" cy="1087764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 dirty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68EEE8EE-D7CF-4F1D-849B-3E54D1DD80B0}" type="datetime1">
              <a:rPr lang="pl-PL" smtClean="0"/>
              <a:t>15.05.2025</a:t>
            </a:fld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57" y="1244366"/>
            <a:ext cx="381000" cy="381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50" y="545866"/>
            <a:ext cx="381000" cy="3810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511" y="1244366"/>
            <a:ext cx="381000" cy="3810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786" y="538288"/>
            <a:ext cx="381000" cy="3810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25" y="545866"/>
            <a:ext cx="381000" cy="381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293" y="1254829"/>
            <a:ext cx="381000" cy="3810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543567"/>
            <a:ext cx="381000" cy="3810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018" y="535269"/>
            <a:ext cx="381000" cy="3810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256" y="531095"/>
            <a:ext cx="381000" cy="3810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802" y="1251987"/>
            <a:ext cx="381000" cy="3810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613" y="1250549"/>
            <a:ext cx="381000" cy="3810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1250549"/>
            <a:ext cx="381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02601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351DA70D-A7A7-ABF5-8A9D-6FE3D92F7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5C33C-21F4-4494-9414-EE543B669A23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E08939B3-EAB1-ECC2-691C-5EFB16CE9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9D05FA9-FC25-E73D-F0A9-B62305806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9594C-04A3-4E25-B56E-11EC4B5F35D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6051323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9BDD00-89B5-32AD-CB5E-E198A8464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38D7DB5-DF73-A5BC-CA9B-3FFC58DD75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5013" y="1089025"/>
            <a:ext cx="541337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D68038C6-A5DB-D4D3-919F-D70BCEA1C6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0E93CD50-DE44-D278-411D-8B715DE6D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5C33C-21F4-4494-9414-EE543B669A23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3CF300B-ABF6-7F04-07D6-C5CCC068F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6441711-266A-68C0-C44E-79FC732EB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9594C-04A3-4E25-B56E-11EC4B5F35D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005213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374F19B-43E8-0748-3640-108D3DA28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076BEA8E-2F63-D4DC-705E-B6ABE8D985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545013" y="1089025"/>
            <a:ext cx="541337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D260BE9A-EF3D-50E6-2D8A-F90F0A974D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BD7031B-8865-B67D-9151-9012A3C4C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5C33C-21F4-4494-9414-EE543B669A23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DDA7EB21-25D9-DFE1-3270-B6E3B6362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E27313AD-8921-078E-640F-F6CBD6529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9594C-04A3-4E25-B56E-11EC4B5F35D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351722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7BED418-409A-856A-FF41-A569A5981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9CE58290-0180-41EB-0D00-DEB5B3A42B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FEDD5AC-435A-F472-17B9-7496159EA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5C33C-21F4-4494-9414-EE543B669A23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3594ACC-BB30-AB48-DF89-BBD761166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52BA9C5-6E66-C9AA-EAFD-34348F792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9594C-04A3-4E25-B56E-11EC4B5F35D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4452320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A92BE05C-4597-2FCC-39EA-4915F2B4F9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651750" y="403225"/>
            <a:ext cx="2305050" cy="6405563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7A50550C-9E69-26B3-890C-D98DFD06BC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35013" y="403225"/>
            <a:ext cx="6764337" cy="6405563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F4054D6-DCCC-8A20-BEE1-DFCE2BF15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5C33C-21F4-4494-9414-EE543B669A23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B3DB862-AB62-4F37-BD7C-E743DBD60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5080783-F6EB-1282-4705-520739A78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9594C-04A3-4E25-B56E-11EC4B5F35D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6353285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8E04434-A912-1B19-D65B-4A93573438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6675" y="1236663"/>
            <a:ext cx="8018463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2E415EF-38F9-15F3-AB1A-3CC28C9269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6675" y="3970338"/>
            <a:ext cx="8018463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8D35C12-902B-100A-4E40-1CA1D71FC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28CF-E71B-494A-A5AA-1AFB90ED01D9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CBE25DA-8E0A-D6BE-9BB4-1AFD913FB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B9B2340-51EC-43D2-50B9-1DE2731C6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A6C8B-26EF-48B4-BDBE-78AEF93ECB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0823986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CDF5085-288E-B570-4B42-DB2E72AFC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B86D629-0245-1986-43D8-E7210B5453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4FA113D-F9CD-B5A5-D836-D32BC33AD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28CF-E71B-494A-A5AA-1AFB90ED01D9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6BDB1DA-D776-08CA-C577-673265A40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D632959-ABA6-19B1-D18D-3A3F05FFF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A6C8B-26EF-48B4-BDBE-78AEF93ECB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7541664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CEFA522-04E3-61F9-FB09-4C8C6A1B6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0250" y="1884363"/>
            <a:ext cx="9220200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2DC258D-DA5B-59EA-E1C3-FE35F4F736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0250" y="5059363"/>
            <a:ext cx="9220200" cy="16525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7CE7647-4CE4-B464-0310-F72077495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28CF-E71B-494A-A5AA-1AFB90ED01D9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9FA10F1-66E6-1DD8-52E7-C25806E00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C8BACCF-AE92-5391-E2F7-8A1680146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A6C8B-26EF-48B4-BDBE-78AEF93ECB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397017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BB7AC4B-6577-ABF7-09D0-0316305E9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08CAD6B-DC9A-CA18-2F43-D28DE27718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5013" y="2012950"/>
            <a:ext cx="4533900" cy="47958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2060043-218B-D4BE-B2B3-690855EA11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21313" y="2012950"/>
            <a:ext cx="4535487" cy="47958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6BE427B-16FE-2911-96FE-71554A2CE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28CF-E71B-494A-A5AA-1AFB90ED01D9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FF1FA80-3699-E167-3E17-ED16F2309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03D6EC3-5F1A-54BF-BE10-59E80B743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A6C8B-26EF-48B4-BDBE-78AEF93ECB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9620411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4AC4DF5-79B0-AFD7-881B-7CA3B476C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403225"/>
            <a:ext cx="9221788" cy="1460500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DC2565B-F99E-1A94-1C72-65C35BA3C4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6600" y="1852613"/>
            <a:ext cx="4522788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3BE885F-099D-EED2-73A7-571ACB8A07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6600" y="2760663"/>
            <a:ext cx="4522788" cy="406241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F00B937F-046D-A26B-2A07-DAB99360C7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413375" y="1852613"/>
            <a:ext cx="4545013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44D972ED-D995-ED9C-F5A7-4401100958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413375" y="2760663"/>
            <a:ext cx="4545013" cy="406241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D026D546-0292-9348-5629-2B07CC104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28CF-E71B-494A-A5AA-1AFB90ED01D9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09F2A3D2-A5AC-053B-F382-181D61FAB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7107DDF5-B668-14C0-2ADB-188C1A9B3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A6C8B-26EF-48B4-BDBE-78AEF93ECB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17804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 (krótk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obrazu 16">
            <a:extLst>
              <a:ext uri="{FF2B5EF4-FFF2-40B4-BE49-F238E27FC236}">
                <a16:creationId xmlns:a16="http://schemas.microsoft.com/office/drawing/2014/main" id="{69383BDA-94B1-6FB6-27E3-0CC3DEDF5A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784975" cy="5221288"/>
          </a:xfrm>
          <a:custGeom>
            <a:avLst/>
            <a:gdLst>
              <a:gd name="connsiteX0" fmla="*/ 0 w 6784975"/>
              <a:gd name="connsiteY0" fmla="*/ 0 h 5221288"/>
              <a:gd name="connsiteX1" fmla="*/ 6784975 w 6784975"/>
              <a:gd name="connsiteY1" fmla="*/ 0 h 5221288"/>
              <a:gd name="connsiteX2" fmla="*/ 6784975 w 6784975"/>
              <a:gd name="connsiteY2" fmla="*/ 4500563 h 5221288"/>
              <a:gd name="connsiteX3" fmla="*/ 2825750 w 6784975"/>
              <a:gd name="connsiteY3" fmla="*/ 4500563 h 5221288"/>
              <a:gd name="connsiteX4" fmla="*/ 2825750 w 6784975"/>
              <a:gd name="connsiteY4" fmla="*/ 5221288 h 5221288"/>
              <a:gd name="connsiteX5" fmla="*/ 0 w 6784975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84975" h="5221288">
                <a:moveTo>
                  <a:pt x="0" y="0"/>
                </a:moveTo>
                <a:lnTo>
                  <a:pt x="6784975" y="0"/>
                </a:lnTo>
                <a:lnTo>
                  <a:pt x="6784975" y="4500563"/>
                </a:lnTo>
                <a:lnTo>
                  <a:pt x="2825750" y="4500563"/>
                </a:lnTo>
                <a:lnTo>
                  <a:pt x="2825750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38965D1A-9BC8-2AB7-6B73-C2BBDA5D66AA}"/>
              </a:ext>
            </a:extLst>
          </p:cNvPr>
          <p:cNvSpPr/>
          <p:nvPr userDrawn="1"/>
        </p:nvSpPr>
        <p:spPr>
          <a:xfrm>
            <a:off x="2825750" y="4500563"/>
            <a:ext cx="6840538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72808" y="5579563"/>
            <a:ext cx="6133117" cy="648546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6444" y="539750"/>
            <a:ext cx="1799844" cy="366725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857886D-A165-4D54-8DB0-CE6586ECA8EC}" type="datetime1">
              <a:rPr lang="pl-PL" smtClean="0"/>
              <a:t>15.05.2025</a:t>
            </a:fld>
            <a:endParaRPr lang="pl-PL" dirty="0"/>
          </a:p>
        </p:txBody>
      </p:sp>
      <p:pic>
        <p:nvPicPr>
          <p:cNvPr id="18" name="Obraz 17" descr="Obraz zawierający tekst&#10;&#10;Opis wygenerowany automatycznie">
            <a:extLst>
              <a:ext uri="{FF2B5EF4-FFF2-40B4-BE49-F238E27FC236}">
                <a16:creationId xmlns:a16="http://schemas.microsoft.com/office/drawing/2014/main" id="{EB4DB370-BCB9-D1E9-5613-5A9DCA5F31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750" y="4500563"/>
            <a:ext cx="3959225" cy="72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9351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92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6BA4A31-F3D7-AC38-E782-7CA9ADDF8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FE037860-02A4-A2D3-EA37-119A09D2A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28CF-E71B-494A-A5AA-1AFB90ED01D9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378AC15C-C037-910A-FF54-31BC10A15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AC0AD42-99DB-ECA0-90F6-BC215612D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A6C8B-26EF-48B4-BDBE-78AEF93ECB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6218985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47AF049D-3CEE-7B61-533B-FD97A2BB6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28CF-E71B-494A-A5AA-1AFB90ED01D9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1D07CA8A-00C8-7B4A-2120-C32594FCF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8BC7162-FF0E-B498-E536-216DA3374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A6C8B-26EF-48B4-BDBE-78AEF93ECB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7166593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8CDBD52-AB4C-2587-2C2E-7F72A84D1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6A454BF-4443-E122-E9B7-C9074C1E9D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5013" y="1089025"/>
            <a:ext cx="541337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E68D6EF-931C-F155-BE36-EC8D9BEEDC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4F20348-B8EB-DCDF-C1DD-3A5F8EE64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28CF-E71B-494A-A5AA-1AFB90ED01D9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ED314D61-F7B9-BE99-BDD5-9F761A46A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4D025F4-C7BA-2FD8-47DE-8CF084E33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A6C8B-26EF-48B4-BDBE-78AEF93ECB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7252319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BBC9A4B-9E1F-AC57-942D-E40F7366B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BEAD3C7D-1DA2-265C-FFB7-904EBFA86C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545013" y="1089025"/>
            <a:ext cx="541337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B712CF5F-14C3-3017-963D-88B749AFB3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C213006-A73B-928D-489F-AA536CE82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28CF-E71B-494A-A5AA-1AFB90ED01D9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027E768B-9D1B-F472-A48C-F0BD70AE0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D2CF89A2-D088-7F03-24B4-2D53B2CEE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A6C8B-26EF-48B4-BDBE-78AEF93ECB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2744132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670113F-B37C-D01E-12C7-0C58C9DC8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583F2DA2-B51A-E938-CA36-02A894BCC6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8001571-3CB9-7596-157D-D15FAC8F8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28CF-E71B-494A-A5AA-1AFB90ED01D9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BFB183B-E8FD-8A42-C6EB-C43EFB5CF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D892C31-7944-161E-3662-EEFCEEE55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A6C8B-26EF-48B4-BDBE-78AEF93ECB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173208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51BD8C19-D9F0-2D1C-4A9D-54515371F9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651750" y="403225"/>
            <a:ext cx="2305050" cy="6405563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4CDB7244-3F33-412C-9364-F7A416997B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35013" y="403225"/>
            <a:ext cx="6764337" cy="6405563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65D3586-7CAC-BA08-BF50-2A9F112D8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28CF-E71B-494A-A5AA-1AFB90ED01D9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88E55C0-6B3B-71EC-1FC2-0F6DED4079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67F51BA-875D-19B3-221E-13EEC5825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A6C8B-26EF-48B4-BDBE-78AEF93ECB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1334979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57D39E3-685F-A9CD-9FAD-0C56554F2D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6675" y="1236663"/>
            <a:ext cx="8018463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43679FB-D5A4-8E59-1D75-805BAC8C41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6675" y="3970338"/>
            <a:ext cx="8018463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D9AE893-58A3-7C0F-6C08-78D1349E5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B55EB-28CB-4CF1-A085-EF0AF2972F07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303E2D1-3675-4426-F9C2-48162520D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3DD7DF9-4AE5-0073-491B-BAFC9A2DA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B47B7-4BE4-4724-AAA3-1C5E5BF2AF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9026784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6767939-04C8-8A96-A5E4-3ED2C9BA8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A447033-3AB7-207C-58CD-1CBF083A04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BE00380-405D-0DF6-7199-361BAF867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B55EB-28CB-4CF1-A085-EF0AF2972F07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9D611F7-D77C-177E-41A6-5D15F6D55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E87EE89-D774-150A-0CE4-020337753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B47B7-4BE4-4724-AAA3-1C5E5BF2AF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305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06D94B8-4572-82E6-B9FF-AE98269E9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0250" y="1884363"/>
            <a:ext cx="9220200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99CAB60-F5BC-B478-635E-EE223A719C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0250" y="5059363"/>
            <a:ext cx="9220200" cy="16525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7A2A163-531B-2D64-3BD3-368506E97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B55EB-28CB-4CF1-A085-EF0AF2972F07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E1A41D8-B8E7-0F5E-E40B-FAA548E54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4741864-349E-7305-1EE9-67241FCE5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B47B7-4BE4-4724-AAA3-1C5E5BF2AF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218572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D5F53FE-1B40-E923-EE43-5CAAC167A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B075455-A8B9-3FC1-4077-FCD628EB84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5013" y="2012950"/>
            <a:ext cx="4533900" cy="47958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EB3FCFA-8D14-9F7C-14C4-4102FC4F69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21313" y="2012950"/>
            <a:ext cx="4535487" cy="47958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E78DB51-9F4F-9949-5167-65159BC0A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B55EB-28CB-4CF1-A085-EF0AF2972F07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AB7FAF4-0449-19A9-D3E7-ABADDA898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6D4EE54-C341-5984-3BB1-4D0004AB8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B47B7-4BE4-4724-AAA3-1C5E5BF2AF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14967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0D1F565A-4734-6B49-4F72-233C397DE031}"/>
              </a:ext>
            </a:extLst>
          </p:cNvPr>
          <p:cNvSpPr/>
          <p:nvPr userDrawn="1"/>
        </p:nvSpPr>
        <p:spPr>
          <a:xfrm>
            <a:off x="2825749" y="4500563"/>
            <a:ext cx="7196139" cy="21595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2E8330A-FFD8-2BBA-E745-7200C0738B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9925" y="0"/>
            <a:ext cx="6835775" cy="4859338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35775" h="4859338">
                <a:moveTo>
                  <a:pt x="0" y="0"/>
                </a:moveTo>
                <a:lnTo>
                  <a:pt x="6835775" y="0"/>
                </a:lnTo>
                <a:lnTo>
                  <a:pt x="6835775" y="4500563"/>
                </a:lnTo>
                <a:lnTo>
                  <a:pt x="2155824" y="4500563"/>
                </a:lnTo>
                <a:lnTo>
                  <a:pt x="2155824" y="4859338"/>
                </a:lnTo>
                <a:lnTo>
                  <a:pt x="0" y="48593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BF7E1EF-0AB1-F3B1-F5CD-6A2AA3056193}"/>
              </a:ext>
            </a:extLst>
          </p:cNvPr>
          <p:cNvSpPr/>
          <p:nvPr userDrawn="1"/>
        </p:nvSpPr>
        <p:spPr>
          <a:xfrm>
            <a:off x="3905250" y="4500562"/>
            <a:ext cx="3600449" cy="359395"/>
          </a:xfrm>
          <a:prstGeom prst="rect">
            <a:avLst/>
          </a:prstGeom>
          <a:solidFill>
            <a:srgbClr val="005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03E2C530-5988-0861-50D8-1C7FE1662A60}"/>
              </a:ext>
            </a:extLst>
          </p:cNvPr>
          <p:cNvSpPr/>
          <p:nvPr userDrawn="1"/>
        </p:nvSpPr>
        <p:spPr>
          <a:xfrm>
            <a:off x="2825751" y="4500561"/>
            <a:ext cx="1079500" cy="358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86113" y="5195719"/>
            <a:ext cx="6480176" cy="1320421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9016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74A52FA-F72F-F2EA-B740-34A3C43D09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403225"/>
            <a:ext cx="9221788" cy="1460500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0C2D874-9C91-6CF3-CB69-9C0F85B8C2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6600" y="1852613"/>
            <a:ext cx="4522788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644F89C-3226-33A7-8F6B-C763976C69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6600" y="2760663"/>
            <a:ext cx="4522788" cy="406241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2F01FCAF-9C86-8217-36EB-F96F9D6A88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413375" y="1852613"/>
            <a:ext cx="4545013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0E5F5A72-A6AD-766F-6242-67F9C7DF5B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413375" y="2760663"/>
            <a:ext cx="4545013" cy="406241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41AF20F5-BC37-FFDE-643E-EA0F1990F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B55EB-28CB-4CF1-A085-EF0AF2972F07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7C56D902-77DA-3169-D539-2B7C67635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4F00AEFA-F04A-84CE-320D-3D97BE821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B47B7-4BE4-4724-AAA3-1C5E5BF2AF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5212595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0D6A657-A5A4-A602-0942-3F0177A25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66E75D37-2C96-2F7A-8A48-4AA601252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B55EB-28CB-4CF1-A085-EF0AF2972F07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775B9845-CA9A-517F-2EE0-9B0BEF838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C45B3F7A-450D-1109-BEA2-095030D2D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B47B7-4BE4-4724-AAA3-1C5E5BF2AF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6646199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C0531218-2B0C-7E04-A69A-FB824D481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B55EB-28CB-4CF1-A085-EF0AF2972F07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301F9304-2F5D-52A3-D28E-5B2DBDF47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01C7FB9-CEF7-D5C3-CC11-B626567B2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B47B7-4BE4-4724-AAA3-1C5E5BF2AF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800195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23F4AA1-D7EB-4DE7-32A7-ACBA9CC9B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77F1A02-5706-6A70-77D8-53BF797FDA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5013" y="1089025"/>
            <a:ext cx="541337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7FC5C563-62FE-4D40-F8FF-5FA3AEF54E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59CBF852-9A08-B53D-FDA2-C4C1822E4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B55EB-28CB-4CF1-A085-EF0AF2972F07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C6700CD-E018-B063-C9DA-191C2667B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CBEE1B9-455F-37A0-F48F-BFAF4445D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B47B7-4BE4-4724-AAA3-1C5E5BF2AF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1675188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8549F4F-608B-7B2C-2BB5-E7EC4FB3D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86FA8F71-398A-C78A-93A5-3042EE5D1A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545013" y="1089025"/>
            <a:ext cx="541337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4FB845F6-091D-B9A9-47E1-76B0BE0962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0536DD5B-8673-87BC-737E-451543E772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B55EB-28CB-4CF1-A085-EF0AF2972F07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C5ACD16E-6527-8C37-79E6-902FDE1E2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F46771C5-6FE7-82C7-4652-634BD30B5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B47B7-4BE4-4724-AAA3-1C5E5BF2AF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193478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FAB4F34-ABCB-FE18-CD70-8D420F681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8C636847-9FCE-99F2-69FA-E4980474AC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2455A4E-E190-B351-BCD0-0330B755D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B55EB-28CB-4CF1-A085-EF0AF2972F07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B598FD5-9581-BBCE-5049-5C476403A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CF8EB51-EF37-E51C-A3B3-AAB578494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B47B7-4BE4-4724-AAA3-1C5E5BF2AF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029288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58A0C58A-1BA7-5B38-7EA6-D1DAE231BF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651750" y="403225"/>
            <a:ext cx="2305050" cy="6405563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BBA19767-13B4-80E8-750D-0812BC5A0A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35013" y="403225"/>
            <a:ext cx="6764337" cy="6405563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4D7A877-A30A-5E27-C850-6295986D6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B55EB-28CB-4CF1-A085-EF0AF2972F07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D3D418C-CA58-87D4-2626-9DF136DB4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B733EE5-3241-A3D1-1387-0DAE6FA04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B47B7-4BE4-4724-AAA3-1C5E5BF2AF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8858319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026613" y="1973818"/>
            <a:ext cx="8639675" cy="432638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60" y="1973818"/>
            <a:ext cx="3959225" cy="72009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2B41AD81-079D-B212-C8B7-9A9D3BEE517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32" y="540402"/>
            <a:ext cx="1080000" cy="10800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A433181-6EED-44B3-4822-4AF9E6BA906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788" y="540402"/>
            <a:ext cx="1080000" cy="10800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276322E5-6025-7EA2-67FB-9F57E921005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944" y="540402"/>
            <a:ext cx="1080000" cy="108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59113"/>
            <a:ext cx="7920115" cy="1107677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 dirty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2A3D249-6366-4532-95C2-9DDC07D17B44}" type="datetime1">
              <a:rPr lang="pl-PL" smtClean="0"/>
              <a:t>15.05.2025</a:t>
            </a:fld>
            <a:endParaRPr lang="pl-PL" dirty="0"/>
          </a:p>
        </p:txBody>
      </p:sp>
      <p:sp>
        <p:nvSpPr>
          <p:cNvPr id="20" name="Symbol zastępczy zawartości 19"/>
          <p:cNvSpPr>
            <a:spLocks noGrp="1"/>
          </p:cNvSpPr>
          <p:nvPr>
            <p:ph sz="quarter" idx="11"/>
          </p:nvPr>
        </p:nvSpPr>
        <p:spPr>
          <a:xfrm>
            <a:off x="1027113" y="6516688"/>
            <a:ext cx="8637587" cy="863600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017994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93">
          <p15:clr>
            <a:srgbClr val="FBAE40"/>
          </p15:clr>
        </p15:guide>
        <p15:guide id="2" orient="horz" pos="113">
          <p15:clr>
            <a:srgbClr val="FBAE40"/>
          </p15:clr>
        </p15:guide>
        <p15:guide id="3" orient="horz" pos="2381">
          <p15:clr>
            <a:srgbClr val="FBAE40"/>
          </p15:clr>
        </p15:guide>
        <p15:guide id="4" orient="horz" pos="340">
          <p15:clr>
            <a:srgbClr val="FBAE40"/>
          </p15:clr>
        </p15:guide>
        <p15:guide id="5" orient="horz" pos="567">
          <p15:clr>
            <a:srgbClr val="FBAE40"/>
          </p15:clr>
        </p15:guide>
        <p15:guide id="6" orient="horz" pos="794">
          <p15:clr>
            <a:srgbClr val="FBAE40"/>
          </p15:clr>
        </p15:guide>
        <p15:guide id="7" orient="horz" pos="1020">
          <p15:clr>
            <a:srgbClr val="FBAE40"/>
          </p15:clr>
        </p15:guide>
        <p15:guide id="8" orient="horz" pos="1247">
          <p15:clr>
            <a:srgbClr val="FBAE40"/>
          </p15:clr>
        </p15:guide>
        <p15:guide id="9" orient="horz" pos="1474">
          <p15:clr>
            <a:srgbClr val="FBAE40"/>
          </p15:clr>
        </p15:guide>
        <p15:guide id="10" orient="horz" pos="1701">
          <p15:clr>
            <a:srgbClr val="FBAE40"/>
          </p15:clr>
        </p15:guide>
        <p15:guide id="11" orient="horz" pos="1927">
          <p15:clr>
            <a:srgbClr val="FBAE40"/>
          </p15:clr>
        </p15:guide>
        <p15:guide id="12" orient="horz" pos="2154">
          <p15:clr>
            <a:srgbClr val="FBAE40"/>
          </p15:clr>
        </p15:guide>
        <p15:guide id="13" orient="horz" pos="2608">
          <p15:clr>
            <a:srgbClr val="FBAE40"/>
          </p15:clr>
        </p15:guide>
        <p15:guide id="14" orient="horz" pos="2835">
          <p15:clr>
            <a:srgbClr val="FBAE40"/>
          </p15:clr>
        </p15:guide>
        <p15:guide id="15" orient="horz" pos="3061">
          <p15:clr>
            <a:srgbClr val="FBAE40"/>
          </p15:clr>
        </p15:guide>
        <p15:guide id="16" orient="horz" pos="3288">
          <p15:clr>
            <a:srgbClr val="FBAE40"/>
          </p15:clr>
        </p15:guide>
        <p15:guide id="17" orient="horz" pos="3515">
          <p15:clr>
            <a:srgbClr val="FBAE40"/>
          </p15:clr>
        </p15:guide>
        <p15:guide id="18" orient="horz" pos="3742">
          <p15:clr>
            <a:srgbClr val="FBAE40"/>
          </p15:clr>
        </p15:guide>
        <p15:guide id="19" orient="horz" pos="3968">
          <p15:clr>
            <a:srgbClr val="FBAE40"/>
          </p15:clr>
        </p15:guide>
        <p15:guide id="20" orient="horz" pos="4195">
          <p15:clr>
            <a:srgbClr val="FBAE40"/>
          </p15:clr>
        </p15:guide>
        <p15:guide id="21" orient="horz" pos="4422">
          <p15:clr>
            <a:srgbClr val="FBAE40"/>
          </p15:clr>
        </p15:guide>
        <p15:guide id="22" orient="horz" pos="4649">
          <p15:clr>
            <a:srgbClr val="FBAE40"/>
          </p15:clr>
        </p15:guide>
        <p15:guide id="23" pos="419">
          <p15:clr>
            <a:srgbClr val="FBAE40"/>
          </p15:clr>
        </p15:guide>
        <p15:guide id="24" pos="646">
          <p15:clr>
            <a:srgbClr val="FBAE40"/>
          </p15:clr>
        </p15:guide>
        <p15:guide id="25" pos="873">
          <p15:clr>
            <a:srgbClr val="FBAE40"/>
          </p15:clr>
        </p15:guide>
        <p15:guide id="26" pos="1100">
          <p15:clr>
            <a:srgbClr val="FBAE40"/>
          </p15:clr>
        </p15:guide>
        <p15:guide id="27" pos="1327">
          <p15:clr>
            <a:srgbClr val="FBAE40"/>
          </p15:clr>
        </p15:guide>
        <p15:guide id="28" pos="1553">
          <p15:clr>
            <a:srgbClr val="FBAE40"/>
          </p15:clr>
        </p15:guide>
        <p15:guide id="29" pos="1780">
          <p15:clr>
            <a:srgbClr val="FBAE40"/>
          </p15:clr>
        </p15:guide>
        <p15:guide id="30" pos="2007">
          <p15:clr>
            <a:srgbClr val="FBAE40"/>
          </p15:clr>
        </p15:guide>
        <p15:guide id="31" pos="2234">
          <p15:clr>
            <a:srgbClr val="FBAE40"/>
          </p15:clr>
        </p15:guide>
        <p15:guide id="32" pos="2460">
          <p15:clr>
            <a:srgbClr val="FBAE40"/>
          </p15:clr>
        </p15:guide>
        <p15:guide id="33" pos="2687">
          <p15:clr>
            <a:srgbClr val="FBAE40"/>
          </p15:clr>
        </p15:guide>
        <p15:guide id="34" pos="2914">
          <p15:clr>
            <a:srgbClr val="FBAE40"/>
          </p15:clr>
        </p15:guide>
        <p15:guide id="35" pos="3141">
          <p15:clr>
            <a:srgbClr val="FBAE40"/>
          </p15:clr>
        </p15:guide>
        <p15:guide id="36" pos="3368">
          <p15:clr>
            <a:srgbClr val="FBAE40"/>
          </p15:clr>
        </p15:guide>
        <p15:guide id="37" pos="3594">
          <p15:clr>
            <a:srgbClr val="FBAE40"/>
          </p15:clr>
        </p15:guide>
        <p15:guide id="38" pos="3821">
          <p15:clr>
            <a:srgbClr val="FBAE40"/>
          </p15:clr>
        </p15:guide>
        <p15:guide id="39" pos="4048">
          <p15:clr>
            <a:srgbClr val="FBAE40"/>
          </p15:clr>
        </p15:guide>
        <p15:guide id="40" pos="4275">
          <p15:clr>
            <a:srgbClr val="FBAE40"/>
          </p15:clr>
        </p15:guide>
        <p15:guide id="41" pos="4501">
          <p15:clr>
            <a:srgbClr val="FBAE40"/>
          </p15:clr>
        </p15:guide>
        <p15:guide id="42" pos="4728">
          <p15:clr>
            <a:srgbClr val="FBAE40"/>
          </p15:clr>
        </p15:guide>
        <p15:guide id="43" pos="4955">
          <p15:clr>
            <a:srgbClr val="FBAE40"/>
          </p15:clr>
        </p15:guide>
        <p15:guide id="44" pos="5182">
          <p15:clr>
            <a:srgbClr val="FBAE40"/>
          </p15:clr>
        </p15:guide>
        <p15:guide id="45" pos="5408">
          <p15:clr>
            <a:srgbClr val="FBAE40"/>
          </p15:clr>
        </p15:guide>
        <p15:guide id="46" pos="5635">
          <p15:clr>
            <a:srgbClr val="FBAE40"/>
          </p15:clr>
        </p15:guide>
        <p15:guide id="47" pos="5862">
          <p15:clr>
            <a:srgbClr val="FBAE40"/>
          </p15:clr>
        </p15:guide>
        <p15:guide id="48" pos="6089">
          <p15:clr>
            <a:srgbClr val="FBAE40"/>
          </p15:clr>
        </p15:guide>
        <p15:guide id="49" pos="6316">
          <p15:clr>
            <a:srgbClr val="FBAE40"/>
          </p15:clr>
        </p15:guide>
        <p15:guide id="50" pos="6542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ajd tytułowy (długi tytuł)_n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025525" y="1983572"/>
            <a:ext cx="8640763" cy="4316627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25" y="1983572"/>
            <a:ext cx="3959225" cy="720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70227"/>
            <a:ext cx="7920115" cy="1087764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68EEE8EE-D7CF-4F1D-849B-3E54D1DD80B0}" type="datetime1">
              <a:rPr lang="pl-PL" smtClean="0"/>
              <a:t>15.05.2025</a:t>
            </a:fld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57" y="1244366"/>
            <a:ext cx="381000" cy="381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50" y="545866"/>
            <a:ext cx="381000" cy="3810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511" y="1244366"/>
            <a:ext cx="381000" cy="3810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786" y="538288"/>
            <a:ext cx="381000" cy="3810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25" y="545866"/>
            <a:ext cx="381000" cy="381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293" y="1254829"/>
            <a:ext cx="381000" cy="3810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543567"/>
            <a:ext cx="381000" cy="3810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018" y="535269"/>
            <a:ext cx="381000" cy="3810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256" y="531095"/>
            <a:ext cx="381000" cy="3810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802" y="1251987"/>
            <a:ext cx="381000" cy="3810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613" y="1250549"/>
            <a:ext cx="381000" cy="3810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1250549"/>
            <a:ext cx="381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49384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93">
          <p15:clr>
            <a:srgbClr val="FBAE40"/>
          </p15:clr>
        </p15:guide>
        <p15:guide id="2" orient="horz" pos="113">
          <p15:clr>
            <a:srgbClr val="FBAE40"/>
          </p15:clr>
        </p15:guide>
        <p15:guide id="3" orient="horz" pos="2381">
          <p15:clr>
            <a:srgbClr val="FBAE40"/>
          </p15:clr>
        </p15:guide>
        <p15:guide id="4" orient="horz" pos="340">
          <p15:clr>
            <a:srgbClr val="FBAE40"/>
          </p15:clr>
        </p15:guide>
        <p15:guide id="5" orient="horz" pos="567">
          <p15:clr>
            <a:srgbClr val="FBAE40"/>
          </p15:clr>
        </p15:guide>
        <p15:guide id="6" orient="horz" pos="794">
          <p15:clr>
            <a:srgbClr val="FBAE40"/>
          </p15:clr>
        </p15:guide>
        <p15:guide id="7" orient="horz" pos="1020">
          <p15:clr>
            <a:srgbClr val="FBAE40"/>
          </p15:clr>
        </p15:guide>
        <p15:guide id="8" orient="horz" pos="1247">
          <p15:clr>
            <a:srgbClr val="FBAE40"/>
          </p15:clr>
        </p15:guide>
        <p15:guide id="9" orient="horz" pos="1474">
          <p15:clr>
            <a:srgbClr val="FBAE40"/>
          </p15:clr>
        </p15:guide>
        <p15:guide id="10" orient="horz" pos="1701">
          <p15:clr>
            <a:srgbClr val="FBAE40"/>
          </p15:clr>
        </p15:guide>
        <p15:guide id="11" orient="horz" pos="1927">
          <p15:clr>
            <a:srgbClr val="FBAE40"/>
          </p15:clr>
        </p15:guide>
        <p15:guide id="12" orient="horz" pos="2154">
          <p15:clr>
            <a:srgbClr val="FBAE40"/>
          </p15:clr>
        </p15:guide>
        <p15:guide id="13" orient="horz" pos="2608">
          <p15:clr>
            <a:srgbClr val="FBAE40"/>
          </p15:clr>
        </p15:guide>
        <p15:guide id="14" orient="horz" pos="2835">
          <p15:clr>
            <a:srgbClr val="FBAE40"/>
          </p15:clr>
        </p15:guide>
        <p15:guide id="15" orient="horz" pos="3061">
          <p15:clr>
            <a:srgbClr val="FBAE40"/>
          </p15:clr>
        </p15:guide>
        <p15:guide id="16" orient="horz" pos="3288">
          <p15:clr>
            <a:srgbClr val="FBAE40"/>
          </p15:clr>
        </p15:guide>
        <p15:guide id="17" orient="horz" pos="3515">
          <p15:clr>
            <a:srgbClr val="FBAE40"/>
          </p15:clr>
        </p15:guide>
        <p15:guide id="18" orient="horz" pos="3742">
          <p15:clr>
            <a:srgbClr val="FBAE40"/>
          </p15:clr>
        </p15:guide>
        <p15:guide id="19" orient="horz" pos="3968">
          <p15:clr>
            <a:srgbClr val="FBAE40"/>
          </p15:clr>
        </p15:guide>
        <p15:guide id="20" orient="horz" pos="4195">
          <p15:clr>
            <a:srgbClr val="FBAE40"/>
          </p15:clr>
        </p15:guide>
        <p15:guide id="21" orient="horz" pos="4422">
          <p15:clr>
            <a:srgbClr val="FBAE40"/>
          </p15:clr>
        </p15:guide>
        <p15:guide id="22" orient="horz" pos="4649">
          <p15:clr>
            <a:srgbClr val="FBAE40"/>
          </p15:clr>
        </p15:guide>
        <p15:guide id="23" pos="419">
          <p15:clr>
            <a:srgbClr val="FBAE40"/>
          </p15:clr>
        </p15:guide>
        <p15:guide id="24" pos="646">
          <p15:clr>
            <a:srgbClr val="FBAE40"/>
          </p15:clr>
        </p15:guide>
        <p15:guide id="25" pos="873">
          <p15:clr>
            <a:srgbClr val="FBAE40"/>
          </p15:clr>
        </p15:guide>
        <p15:guide id="26" pos="1100">
          <p15:clr>
            <a:srgbClr val="FBAE40"/>
          </p15:clr>
        </p15:guide>
        <p15:guide id="27" pos="1327">
          <p15:clr>
            <a:srgbClr val="FBAE40"/>
          </p15:clr>
        </p15:guide>
        <p15:guide id="28" pos="1553">
          <p15:clr>
            <a:srgbClr val="FBAE40"/>
          </p15:clr>
        </p15:guide>
        <p15:guide id="29" pos="1780">
          <p15:clr>
            <a:srgbClr val="FBAE40"/>
          </p15:clr>
        </p15:guide>
        <p15:guide id="30" pos="2007">
          <p15:clr>
            <a:srgbClr val="FBAE40"/>
          </p15:clr>
        </p15:guide>
        <p15:guide id="31" pos="2234">
          <p15:clr>
            <a:srgbClr val="FBAE40"/>
          </p15:clr>
        </p15:guide>
        <p15:guide id="32" pos="2460">
          <p15:clr>
            <a:srgbClr val="FBAE40"/>
          </p15:clr>
        </p15:guide>
        <p15:guide id="33" pos="2687">
          <p15:clr>
            <a:srgbClr val="FBAE40"/>
          </p15:clr>
        </p15:guide>
        <p15:guide id="34" pos="2914">
          <p15:clr>
            <a:srgbClr val="FBAE40"/>
          </p15:clr>
        </p15:guide>
        <p15:guide id="35" pos="3141">
          <p15:clr>
            <a:srgbClr val="FBAE40"/>
          </p15:clr>
        </p15:guide>
        <p15:guide id="36" pos="3368">
          <p15:clr>
            <a:srgbClr val="FBAE40"/>
          </p15:clr>
        </p15:guide>
        <p15:guide id="37" pos="3594">
          <p15:clr>
            <a:srgbClr val="FBAE40"/>
          </p15:clr>
        </p15:guide>
        <p15:guide id="38" pos="3821">
          <p15:clr>
            <a:srgbClr val="FBAE40"/>
          </p15:clr>
        </p15:guide>
        <p15:guide id="39" pos="4048">
          <p15:clr>
            <a:srgbClr val="FBAE40"/>
          </p15:clr>
        </p15:guide>
        <p15:guide id="40" pos="4275">
          <p15:clr>
            <a:srgbClr val="FBAE40"/>
          </p15:clr>
        </p15:guide>
        <p15:guide id="41" pos="4501">
          <p15:clr>
            <a:srgbClr val="FBAE40"/>
          </p15:clr>
        </p15:guide>
        <p15:guide id="42" pos="4728">
          <p15:clr>
            <a:srgbClr val="FBAE40"/>
          </p15:clr>
        </p15:guide>
        <p15:guide id="43" pos="4955">
          <p15:clr>
            <a:srgbClr val="FBAE40"/>
          </p15:clr>
        </p15:guide>
        <p15:guide id="44" pos="5182">
          <p15:clr>
            <a:srgbClr val="FBAE40"/>
          </p15:clr>
        </p15:guide>
        <p15:guide id="45" pos="5408">
          <p15:clr>
            <a:srgbClr val="FBAE40"/>
          </p15:clr>
        </p15:guide>
        <p15:guide id="46" pos="5635">
          <p15:clr>
            <a:srgbClr val="FBAE40"/>
          </p15:clr>
        </p15:guide>
        <p15:guide id="47" pos="5862">
          <p15:clr>
            <a:srgbClr val="FBAE40"/>
          </p15:clr>
        </p15:guide>
        <p15:guide id="48" pos="6089">
          <p15:clr>
            <a:srgbClr val="FBAE40"/>
          </p15:clr>
        </p15:guide>
        <p15:guide id="49" pos="6316">
          <p15:clr>
            <a:srgbClr val="FBAE40"/>
          </p15:clr>
        </p15:guide>
        <p15:guide id="50" pos="6542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 (krótk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obrazu 16">
            <a:extLst>
              <a:ext uri="{FF2B5EF4-FFF2-40B4-BE49-F238E27FC236}">
                <a16:creationId xmlns:a16="http://schemas.microsoft.com/office/drawing/2014/main" id="{69383BDA-94B1-6FB6-27E3-0CC3DEDF5A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784975" cy="5221288"/>
          </a:xfrm>
          <a:custGeom>
            <a:avLst/>
            <a:gdLst>
              <a:gd name="connsiteX0" fmla="*/ 0 w 6784975"/>
              <a:gd name="connsiteY0" fmla="*/ 0 h 5221288"/>
              <a:gd name="connsiteX1" fmla="*/ 6784975 w 6784975"/>
              <a:gd name="connsiteY1" fmla="*/ 0 h 5221288"/>
              <a:gd name="connsiteX2" fmla="*/ 6784975 w 6784975"/>
              <a:gd name="connsiteY2" fmla="*/ 4500563 h 5221288"/>
              <a:gd name="connsiteX3" fmla="*/ 2825750 w 6784975"/>
              <a:gd name="connsiteY3" fmla="*/ 4500563 h 5221288"/>
              <a:gd name="connsiteX4" fmla="*/ 2825750 w 6784975"/>
              <a:gd name="connsiteY4" fmla="*/ 5221288 h 5221288"/>
              <a:gd name="connsiteX5" fmla="*/ 0 w 6784975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84975" h="5221288">
                <a:moveTo>
                  <a:pt x="0" y="0"/>
                </a:moveTo>
                <a:lnTo>
                  <a:pt x="6784975" y="0"/>
                </a:lnTo>
                <a:lnTo>
                  <a:pt x="6784975" y="4500563"/>
                </a:lnTo>
                <a:lnTo>
                  <a:pt x="2825750" y="4500563"/>
                </a:lnTo>
                <a:lnTo>
                  <a:pt x="2825750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38965D1A-9BC8-2AB7-6B73-C2BBDA5D66AA}"/>
              </a:ext>
            </a:extLst>
          </p:cNvPr>
          <p:cNvSpPr/>
          <p:nvPr userDrawn="1"/>
        </p:nvSpPr>
        <p:spPr>
          <a:xfrm>
            <a:off x="2825750" y="4500563"/>
            <a:ext cx="6840538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72808" y="5579563"/>
            <a:ext cx="6133117" cy="648546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6444" y="539750"/>
            <a:ext cx="1799844" cy="366725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857886D-A165-4D54-8DB0-CE6586ECA8EC}" type="datetime1">
              <a:rPr lang="pl-PL" smtClean="0"/>
              <a:t>15.05.2025</a:t>
            </a:fld>
            <a:endParaRPr lang="pl-PL" dirty="0"/>
          </a:p>
        </p:txBody>
      </p:sp>
      <p:pic>
        <p:nvPicPr>
          <p:cNvPr id="18" name="Obraz 17" descr="Obraz zawierający tekst&#10;&#10;Opis wygenerowany automatycznie">
            <a:extLst>
              <a:ext uri="{FF2B5EF4-FFF2-40B4-BE49-F238E27FC236}">
                <a16:creationId xmlns:a16="http://schemas.microsoft.com/office/drawing/2014/main" id="{EB4DB370-BCB9-D1E9-5613-5A9DCA5F31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750" y="4500563"/>
            <a:ext cx="3959225" cy="72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20429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92">
          <p15:clr>
            <a:srgbClr val="FBAE40"/>
          </p15:clr>
        </p15:guide>
        <p15:guide id="2" orient="horz" pos="113">
          <p15:clr>
            <a:srgbClr val="FBAE40"/>
          </p15:clr>
        </p15:guide>
        <p15:guide id="3" orient="horz" pos="2381">
          <p15:clr>
            <a:srgbClr val="FBAE40"/>
          </p15:clr>
        </p15:guide>
        <p15:guide id="4" orient="horz" pos="340">
          <p15:clr>
            <a:srgbClr val="FBAE40"/>
          </p15:clr>
        </p15:guide>
        <p15:guide id="5" orient="horz" pos="567">
          <p15:clr>
            <a:srgbClr val="FBAE40"/>
          </p15:clr>
        </p15:guide>
        <p15:guide id="6" orient="horz" pos="794">
          <p15:clr>
            <a:srgbClr val="FBAE40"/>
          </p15:clr>
        </p15:guide>
        <p15:guide id="7" orient="horz" pos="1020">
          <p15:clr>
            <a:srgbClr val="FBAE40"/>
          </p15:clr>
        </p15:guide>
        <p15:guide id="8" orient="horz" pos="1247">
          <p15:clr>
            <a:srgbClr val="FBAE40"/>
          </p15:clr>
        </p15:guide>
        <p15:guide id="9" orient="horz" pos="1474">
          <p15:clr>
            <a:srgbClr val="FBAE40"/>
          </p15:clr>
        </p15:guide>
        <p15:guide id="10" orient="horz" pos="1701">
          <p15:clr>
            <a:srgbClr val="FBAE40"/>
          </p15:clr>
        </p15:guide>
        <p15:guide id="11" orient="horz" pos="1927">
          <p15:clr>
            <a:srgbClr val="FBAE40"/>
          </p15:clr>
        </p15:guide>
        <p15:guide id="12" orient="horz" pos="2154">
          <p15:clr>
            <a:srgbClr val="FBAE40"/>
          </p15:clr>
        </p15:guide>
        <p15:guide id="13" orient="horz" pos="2608">
          <p15:clr>
            <a:srgbClr val="FBAE40"/>
          </p15:clr>
        </p15:guide>
        <p15:guide id="14" orient="horz" pos="2835">
          <p15:clr>
            <a:srgbClr val="FBAE40"/>
          </p15:clr>
        </p15:guide>
        <p15:guide id="15" orient="horz" pos="3061">
          <p15:clr>
            <a:srgbClr val="FBAE40"/>
          </p15:clr>
        </p15:guide>
        <p15:guide id="16" orient="horz" pos="3288">
          <p15:clr>
            <a:srgbClr val="FBAE40"/>
          </p15:clr>
        </p15:guide>
        <p15:guide id="17" orient="horz" pos="3515">
          <p15:clr>
            <a:srgbClr val="FBAE40"/>
          </p15:clr>
        </p15:guide>
        <p15:guide id="18" orient="horz" pos="3742">
          <p15:clr>
            <a:srgbClr val="FBAE40"/>
          </p15:clr>
        </p15:guide>
        <p15:guide id="19" orient="horz" pos="3968">
          <p15:clr>
            <a:srgbClr val="FBAE40"/>
          </p15:clr>
        </p15:guide>
        <p15:guide id="20" orient="horz" pos="4195">
          <p15:clr>
            <a:srgbClr val="FBAE40"/>
          </p15:clr>
        </p15:guide>
        <p15:guide id="21" orient="horz" pos="4422">
          <p15:clr>
            <a:srgbClr val="FBAE40"/>
          </p15:clr>
        </p15:guide>
        <p15:guide id="22" orient="horz" pos="4649">
          <p15:clr>
            <a:srgbClr val="FBAE40"/>
          </p15:clr>
        </p15:guide>
        <p15:guide id="23" pos="419">
          <p15:clr>
            <a:srgbClr val="FBAE40"/>
          </p15:clr>
        </p15:guide>
        <p15:guide id="24" pos="646">
          <p15:clr>
            <a:srgbClr val="FBAE40"/>
          </p15:clr>
        </p15:guide>
        <p15:guide id="25" pos="873">
          <p15:clr>
            <a:srgbClr val="FBAE40"/>
          </p15:clr>
        </p15:guide>
        <p15:guide id="26" pos="1100">
          <p15:clr>
            <a:srgbClr val="FBAE40"/>
          </p15:clr>
        </p15:guide>
        <p15:guide id="27" pos="1327">
          <p15:clr>
            <a:srgbClr val="FBAE40"/>
          </p15:clr>
        </p15:guide>
        <p15:guide id="28" pos="1553">
          <p15:clr>
            <a:srgbClr val="FBAE40"/>
          </p15:clr>
        </p15:guide>
        <p15:guide id="29" pos="1780">
          <p15:clr>
            <a:srgbClr val="FBAE40"/>
          </p15:clr>
        </p15:guide>
        <p15:guide id="30" pos="2007">
          <p15:clr>
            <a:srgbClr val="FBAE40"/>
          </p15:clr>
        </p15:guide>
        <p15:guide id="31" pos="2234">
          <p15:clr>
            <a:srgbClr val="FBAE40"/>
          </p15:clr>
        </p15:guide>
        <p15:guide id="32" pos="2460">
          <p15:clr>
            <a:srgbClr val="FBAE40"/>
          </p15:clr>
        </p15:guide>
        <p15:guide id="33" pos="2687">
          <p15:clr>
            <a:srgbClr val="FBAE40"/>
          </p15:clr>
        </p15:guide>
        <p15:guide id="34" pos="2914">
          <p15:clr>
            <a:srgbClr val="FBAE40"/>
          </p15:clr>
        </p15:guide>
        <p15:guide id="35" pos="3141">
          <p15:clr>
            <a:srgbClr val="FBAE40"/>
          </p15:clr>
        </p15:guide>
        <p15:guide id="36" pos="3368">
          <p15:clr>
            <a:srgbClr val="FBAE40"/>
          </p15:clr>
        </p15:guide>
        <p15:guide id="37" pos="3594">
          <p15:clr>
            <a:srgbClr val="FBAE40"/>
          </p15:clr>
        </p15:guide>
        <p15:guide id="38" pos="3821">
          <p15:clr>
            <a:srgbClr val="FBAE40"/>
          </p15:clr>
        </p15:guide>
        <p15:guide id="39" pos="4048">
          <p15:clr>
            <a:srgbClr val="FBAE40"/>
          </p15:clr>
        </p15:guide>
        <p15:guide id="40" pos="4275">
          <p15:clr>
            <a:srgbClr val="FBAE40"/>
          </p15:clr>
        </p15:guide>
        <p15:guide id="41" pos="4501">
          <p15:clr>
            <a:srgbClr val="FBAE40"/>
          </p15:clr>
        </p15:guide>
        <p15:guide id="42" pos="4728">
          <p15:clr>
            <a:srgbClr val="FBAE40"/>
          </p15:clr>
        </p15:guide>
        <p15:guide id="43" pos="4955">
          <p15:clr>
            <a:srgbClr val="FBAE40"/>
          </p15:clr>
        </p15:guide>
        <p15:guide id="44" pos="5182">
          <p15:clr>
            <a:srgbClr val="FBAE40"/>
          </p15:clr>
        </p15:guide>
        <p15:guide id="45" pos="5408">
          <p15:clr>
            <a:srgbClr val="FBAE40"/>
          </p15:clr>
        </p15:guide>
        <p15:guide id="46" pos="5635">
          <p15:clr>
            <a:srgbClr val="FBAE40"/>
          </p15:clr>
        </p15:guide>
        <p15:guide id="47" pos="5862">
          <p15:clr>
            <a:srgbClr val="FBAE40"/>
          </p15:clr>
        </p15:guide>
        <p15:guide id="48" pos="6089">
          <p15:clr>
            <a:srgbClr val="FBAE40"/>
          </p15:clr>
        </p15:guide>
        <p15:guide id="49" pos="6316">
          <p15:clr>
            <a:srgbClr val="FBAE40"/>
          </p15:clr>
        </p15:guide>
        <p15:guide id="50" pos="6542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</p:spTree>
    <p:extLst>
      <p:ext uri="{BB962C8B-B14F-4D97-AF65-F5344CB8AC3E}">
        <p14:creationId xmlns:p14="http://schemas.microsoft.com/office/powerpoint/2010/main" val="90527978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0D1F565A-4734-6B49-4F72-233C397DE031}"/>
              </a:ext>
            </a:extLst>
          </p:cNvPr>
          <p:cNvSpPr/>
          <p:nvPr userDrawn="1"/>
        </p:nvSpPr>
        <p:spPr>
          <a:xfrm>
            <a:off x="2825749" y="4500563"/>
            <a:ext cx="7196139" cy="21595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2E8330A-FFD8-2BBA-E745-7200C0738B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9925" y="0"/>
            <a:ext cx="6835775" cy="4859338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35775" h="4859338">
                <a:moveTo>
                  <a:pt x="0" y="0"/>
                </a:moveTo>
                <a:lnTo>
                  <a:pt x="6835775" y="0"/>
                </a:lnTo>
                <a:lnTo>
                  <a:pt x="6835775" y="4500563"/>
                </a:lnTo>
                <a:lnTo>
                  <a:pt x="2155824" y="4500563"/>
                </a:lnTo>
                <a:lnTo>
                  <a:pt x="2155824" y="4859338"/>
                </a:lnTo>
                <a:lnTo>
                  <a:pt x="0" y="48593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BF7E1EF-0AB1-F3B1-F5CD-6A2AA3056193}"/>
              </a:ext>
            </a:extLst>
          </p:cNvPr>
          <p:cNvSpPr/>
          <p:nvPr userDrawn="1"/>
        </p:nvSpPr>
        <p:spPr>
          <a:xfrm>
            <a:off x="3905250" y="4500562"/>
            <a:ext cx="3600449" cy="359395"/>
          </a:xfrm>
          <a:prstGeom prst="rect">
            <a:avLst/>
          </a:prstGeom>
          <a:solidFill>
            <a:srgbClr val="005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03E2C530-5988-0861-50D8-1C7FE1662A60}"/>
              </a:ext>
            </a:extLst>
          </p:cNvPr>
          <p:cNvSpPr/>
          <p:nvPr userDrawn="1"/>
        </p:nvSpPr>
        <p:spPr>
          <a:xfrm>
            <a:off x="2825751" y="4500561"/>
            <a:ext cx="1079500" cy="358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86113" y="5195719"/>
            <a:ext cx="6480176" cy="1320421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0838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93">
          <p15:clr>
            <a:srgbClr val="FBAE40"/>
          </p15:clr>
        </p15:guide>
        <p15:guide id="2" orient="horz" pos="113">
          <p15:clr>
            <a:srgbClr val="FBAE40"/>
          </p15:clr>
        </p15:guide>
        <p15:guide id="3" orient="horz" pos="2381">
          <p15:clr>
            <a:srgbClr val="FBAE40"/>
          </p15:clr>
        </p15:guide>
        <p15:guide id="4" orient="horz" pos="340">
          <p15:clr>
            <a:srgbClr val="FBAE40"/>
          </p15:clr>
        </p15:guide>
        <p15:guide id="5" orient="horz" pos="567">
          <p15:clr>
            <a:srgbClr val="FBAE40"/>
          </p15:clr>
        </p15:guide>
        <p15:guide id="6" orient="horz" pos="794">
          <p15:clr>
            <a:srgbClr val="FBAE40"/>
          </p15:clr>
        </p15:guide>
        <p15:guide id="7" orient="horz" pos="1020">
          <p15:clr>
            <a:srgbClr val="FBAE40"/>
          </p15:clr>
        </p15:guide>
        <p15:guide id="8" orient="horz" pos="1247">
          <p15:clr>
            <a:srgbClr val="FBAE40"/>
          </p15:clr>
        </p15:guide>
        <p15:guide id="9" orient="horz" pos="1474">
          <p15:clr>
            <a:srgbClr val="FBAE40"/>
          </p15:clr>
        </p15:guide>
        <p15:guide id="10" orient="horz" pos="1701">
          <p15:clr>
            <a:srgbClr val="FBAE40"/>
          </p15:clr>
        </p15:guide>
        <p15:guide id="11" orient="horz" pos="1927">
          <p15:clr>
            <a:srgbClr val="FBAE40"/>
          </p15:clr>
        </p15:guide>
        <p15:guide id="12" orient="horz" pos="2154">
          <p15:clr>
            <a:srgbClr val="FBAE40"/>
          </p15:clr>
        </p15:guide>
        <p15:guide id="13" orient="horz" pos="2608">
          <p15:clr>
            <a:srgbClr val="FBAE40"/>
          </p15:clr>
        </p15:guide>
        <p15:guide id="14" orient="horz" pos="2835">
          <p15:clr>
            <a:srgbClr val="FBAE40"/>
          </p15:clr>
        </p15:guide>
        <p15:guide id="15" orient="horz" pos="3061">
          <p15:clr>
            <a:srgbClr val="FBAE40"/>
          </p15:clr>
        </p15:guide>
        <p15:guide id="16" orient="horz" pos="3288">
          <p15:clr>
            <a:srgbClr val="FBAE40"/>
          </p15:clr>
        </p15:guide>
        <p15:guide id="17" orient="horz" pos="3515">
          <p15:clr>
            <a:srgbClr val="FBAE40"/>
          </p15:clr>
        </p15:guide>
        <p15:guide id="18" orient="horz" pos="3742">
          <p15:clr>
            <a:srgbClr val="FBAE40"/>
          </p15:clr>
        </p15:guide>
        <p15:guide id="19" orient="horz" pos="3968">
          <p15:clr>
            <a:srgbClr val="FBAE40"/>
          </p15:clr>
        </p15:guide>
        <p15:guide id="20" orient="horz" pos="4195">
          <p15:clr>
            <a:srgbClr val="FBAE40"/>
          </p15:clr>
        </p15:guide>
        <p15:guide id="21" orient="horz" pos="4422">
          <p15:clr>
            <a:srgbClr val="FBAE40"/>
          </p15:clr>
        </p15:guide>
        <p15:guide id="22" orient="horz" pos="4649">
          <p15:clr>
            <a:srgbClr val="FBAE40"/>
          </p15:clr>
        </p15:guide>
        <p15:guide id="23" pos="419">
          <p15:clr>
            <a:srgbClr val="FBAE40"/>
          </p15:clr>
        </p15:guide>
        <p15:guide id="24" pos="646">
          <p15:clr>
            <a:srgbClr val="FBAE40"/>
          </p15:clr>
        </p15:guide>
        <p15:guide id="25" pos="873">
          <p15:clr>
            <a:srgbClr val="FBAE40"/>
          </p15:clr>
        </p15:guide>
        <p15:guide id="26" pos="1100">
          <p15:clr>
            <a:srgbClr val="FBAE40"/>
          </p15:clr>
        </p15:guide>
        <p15:guide id="27" pos="1327">
          <p15:clr>
            <a:srgbClr val="FBAE40"/>
          </p15:clr>
        </p15:guide>
        <p15:guide id="28" pos="1553">
          <p15:clr>
            <a:srgbClr val="FBAE40"/>
          </p15:clr>
        </p15:guide>
        <p15:guide id="29" pos="1780">
          <p15:clr>
            <a:srgbClr val="FBAE40"/>
          </p15:clr>
        </p15:guide>
        <p15:guide id="30" pos="2007">
          <p15:clr>
            <a:srgbClr val="FBAE40"/>
          </p15:clr>
        </p15:guide>
        <p15:guide id="31" pos="2234">
          <p15:clr>
            <a:srgbClr val="FBAE40"/>
          </p15:clr>
        </p15:guide>
        <p15:guide id="32" pos="2460">
          <p15:clr>
            <a:srgbClr val="FBAE40"/>
          </p15:clr>
        </p15:guide>
        <p15:guide id="33" pos="2687">
          <p15:clr>
            <a:srgbClr val="FBAE40"/>
          </p15:clr>
        </p15:guide>
        <p15:guide id="34" pos="2914">
          <p15:clr>
            <a:srgbClr val="FBAE40"/>
          </p15:clr>
        </p15:guide>
        <p15:guide id="35" pos="3141">
          <p15:clr>
            <a:srgbClr val="FBAE40"/>
          </p15:clr>
        </p15:guide>
        <p15:guide id="36" pos="3368">
          <p15:clr>
            <a:srgbClr val="FBAE40"/>
          </p15:clr>
        </p15:guide>
        <p15:guide id="37" pos="3594">
          <p15:clr>
            <a:srgbClr val="FBAE40"/>
          </p15:clr>
        </p15:guide>
        <p15:guide id="38" pos="3821">
          <p15:clr>
            <a:srgbClr val="FBAE40"/>
          </p15:clr>
        </p15:guide>
        <p15:guide id="39" pos="4048">
          <p15:clr>
            <a:srgbClr val="FBAE40"/>
          </p15:clr>
        </p15:guide>
        <p15:guide id="40" pos="4275">
          <p15:clr>
            <a:srgbClr val="FBAE40"/>
          </p15:clr>
        </p15:guide>
        <p15:guide id="41" pos="4501">
          <p15:clr>
            <a:srgbClr val="FBAE40"/>
          </p15:clr>
        </p15:guide>
        <p15:guide id="42" pos="4728">
          <p15:clr>
            <a:srgbClr val="FBAE40"/>
          </p15:clr>
        </p15:guide>
        <p15:guide id="43" pos="4955">
          <p15:clr>
            <a:srgbClr val="FBAE40"/>
          </p15:clr>
        </p15:guide>
        <p15:guide id="44" pos="5182">
          <p15:clr>
            <a:srgbClr val="FBAE40"/>
          </p15:clr>
        </p15:guide>
        <p15:guide id="45" pos="5408">
          <p15:clr>
            <a:srgbClr val="FBAE40"/>
          </p15:clr>
        </p15:guide>
        <p15:guide id="46" pos="5635">
          <p15:clr>
            <a:srgbClr val="FBAE40"/>
          </p15:clr>
        </p15:guide>
        <p15:guide id="47" pos="5862">
          <p15:clr>
            <a:srgbClr val="FBAE40"/>
          </p15:clr>
        </p15:guide>
        <p15:guide id="48" pos="6089">
          <p15:clr>
            <a:srgbClr val="FBAE40"/>
          </p15:clr>
        </p15:guide>
        <p15:guide id="49" pos="6316">
          <p15:clr>
            <a:srgbClr val="FBAE40"/>
          </p15:clr>
        </p15:guide>
        <p15:guide id="50" pos="6542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50000"/>
              </a:lnSpc>
              <a:defRPr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2000"/>
            </a:lvl1pPr>
            <a:lvl2pPr>
              <a:lnSpc>
                <a:spcPct val="150000"/>
              </a:lnSpc>
              <a:defRPr sz="2000"/>
            </a:lvl2pPr>
            <a:lvl3pPr>
              <a:lnSpc>
                <a:spcPct val="150000"/>
              </a:lnSpc>
              <a:defRPr sz="2000"/>
            </a:lvl3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7323464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1640508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5906" y="899836"/>
            <a:ext cx="4320000" cy="108000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5906" y="1979837"/>
            <a:ext cx="4320382" cy="468000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E681B9F9-7BA5-2D43-A1BD-8AF5D02506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900113"/>
            <a:ext cx="4986338" cy="5759726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 dirty="0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390144183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630E28BA-19A4-6182-CE10-65107EDF6B75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79345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A72189C-757E-47DF-313E-E0F36399C0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363107C-97A9-9A5D-A2A2-E6ABB7ED4C62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882354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F8E39A3A-22D6-B8ED-2F58-16F69704FFAA}"/>
              </a:ext>
            </a:extLst>
          </p:cNvPr>
          <p:cNvSpPr/>
          <p:nvPr userDrawn="1"/>
        </p:nvSpPr>
        <p:spPr>
          <a:xfrm>
            <a:off x="2465388" y="4500563"/>
            <a:ext cx="8226426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pic>
        <p:nvPicPr>
          <p:cNvPr id="7" name="Obraz 6" descr="Obraz zawierający tekst&#10;&#10;Opis wygenerowany automatycznie">
            <a:extLst>
              <a:ext uri="{FF2B5EF4-FFF2-40B4-BE49-F238E27FC236}">
                <a16:creationId xmlns:a16="http://schemas.microsoft.com/office/drawing/2014/main" id="{3B4B8A84-3D08-244B-BF5B-6E361D1A74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975" y="4500563"/>
            <a:ext cx="3959225" cy="7200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3C397EF-E780-3941-A190-8FF660EE9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5750" y="5593629"/>
            <a:ext cx="7559675" cy="70557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quarter" idx="10"/>
          </p:nvPr>
        </p:nvSpPr>
        <p:spPr>
          <a:xfrm>
            <a:off x="665163" y="755650"/>
            <a:ext cx="9288462" cy="3744913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81181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_tytuł_4 pola tekstow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5525" y="611590"/>
            <a:ext cx="8640381" cy="1080001"/>
          </a:xfrm>
        </p:spPr>
        <p:txBody>
          <a:bodyPr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5684" y="2267669"/>
            <a:ext cx="4247991" cy="4174717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0"/>
          </p:nvPr>
        </p:nvSpPr>
        <p:spPr>
          <a:xfrm>
            <a:off x="5507359" y="2267669"/>
            <a:ext cx="4105886" cy="4174717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10" name="Symbol zastępczy zawartości 9"/>
          <p:cNvSpPr>
            <a:spLocks noGrp="1"/>
          </p:cNvSpPr>
          <p:nvPr>
            <p:ph sz="quarter" idx="11"/>
          </p:nvPr>
        </p:nvSpPr>
        <p:spPr>
          <a:xfrm>
            <a:off x="1025525" y="1871663"/>
            <a:ext cx="4248150" cy="215900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11" name="Symbol zastępczy zawartości 9"/>
          <p:cNvSpPr>
            <a:spLocks noGrp="1"/>
          </p:cNvSpPr>
          <p:nvPr>
            <p:ph sz="quarter" idx="12"/>
          </p:nvPr>
        </p:nvSpPr>
        <p:spPr>
          <a:xfrm>
            <a:off x="5436227" y="1871663"/>
            <a:ext cx="4248150" cy="215900"/>
          </a:xfrm>
        </p:spPr>
        <p:txBody>
          <a:bodyPr/>
          <a:lstStyle/>
          <a:p>
            <a:pPr lvl="0"/>
            <a:r>
              <a:rPr lang="pl-PL" dirty="0" smtClean="0"/>
              <a:t>Edytuj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40185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34000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5906" y="899836"/>
            <a:ext cx="4320000" cy="108000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5906" y="1979837"/>
            <a:ext cx="4320382" cy="468000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E681B9F9-7BA5-2D43-A1BD-8AF5D02506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900113"/>
            <a:ext cx="4986338" cy="5759726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 dirty="0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1453987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theme" Target="../theme/theme6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5525" y="899836"/>
            <a:ext cx="8640381" cy="108000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5907" y="1979837"/>
            <a:ext cx="8640382" cy="468000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endParaRPr lang="pl-PL" dirty="0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617E16B8-2BD0-D12E-978E-94E428DF9717}"/>
              </a:ext>
            </a:extLst>
          </p:cNvPr>
          <p:cNvSpPr/>
          <p:nvPr userDrawn="1"/>
        </p:nvSpPr>
        <p:spPr>
          <a:xfrm>
            <a:off x="1025870" y="0"/>
            <a:ext cx="1080742" cy="1793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62915FD-1FF3-5CF3-5C57-034114B5E6A2}"/>
              </a:ext>
            </a:extLst>
          </p:cNvPr>
          <p:cNvSpPr/>
          <p:nvPr userDrawn="1"/>
        </p:nvSpPr>
        <p:spPr>
          <a:xfrm>
            <a:off x="2106612" y="0"/>
            <a:ext cx="7559293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4C2A84FB-402E-BB6C-632B-D1ADD49B7D8C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1530" y="6576493"/>
            <a:ext cx="6478742" cy="893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16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90" r:id="rId2"/>
    <p:sldLayoutId id="2147483725" r:id="rId3"/>
    <p:sldLayoutId id="2147483720" r:id="rId4"/>
    <p:sldLayoutId id="2147483721" r:id="rId5"/>
    <p:sldLayoutId id="2147483710" r:id="rId6"/>
    <p:sldLayoutId id="2147483789" r:id="rId7"/>
    <p:sldLayoutId id="2147483712" r:id="rId8"/>
    <p:sldLayoutId id="2147483726" r:id="rId9"/>
    <p:sldLayoutId id="2147483740" r:id="rId10"/>
    <p:sldLayoutId id="2147483723" r:id="rId11"/>
    <p:sldLayoutId id="2147483728" r:id="rId12"/>
  </p:sldLayoutIdLst>
  <p:hf hdr="0" ftr="0"/>
  <p:txStyles>
    <p:titleStyle>
      <a:lvl1pPr algn="l" defTabSz="1007943" rtl="0" eaLnBrk="1" latinLnBrk="0" hangingPunct="1">
        <a:lnSpc>
          <a:spcPts val="3600"/>
        </a:lnSpc>
        <a:spcBef>
          <a:spcPct val="0"/>
        </a:spcBef>
        <a:buNone/>
        <a:defRPr sz="2800" b="1" kern="1200">
          <a:solidFill>
            <a:schemeClr val="tx2"/>
          </a:solidFill>
          <a:latin typeface="Open Sans" pitchFamily="2" charset="0"/>
          <a:ea typeface="Open Sans" pitchFamily="2" charset="0"/>
          <a:cs typeface="Open Sans" pitchFamily="2" charset="0"/>
        </a:defRPr>
      </a:lvl1pPr>
    </p:titleStyle>
    <p:bodyStyle>
      <a:lvl1pPr marL="0" indent="0" algn="l" defTabSz="1007943" rtl="0" eaLnBrk="1" latinLnBrk="0" hangingPunct="1">
        <a:lnSpc>
          <a:spcPts val="2400"/>
        </a:lnSpc>
        <a:spcBef>
          <a:spcPts val="1102"/>
        </a:spcBef>
        <a:buClr>
          <a:schemeClr val="accent1"/>
        </a:buClr>
        <a:buFontTx/>
        <a:buNone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755957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5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259929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6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763900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267872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93" userDrawn="1">
          <p15:clr>
            <a:srgbClr val="F26B43"/>
          </p15:clr>
        </p15:guide>
        <p15:guide id="2" pos="419" userDrawn="1">
          <p15:clr>
            <a:srgbClr val="F26B43"/>
          </p15:clr>
        </p15:guide>
        <p15:guide id="3" pos="646" userDrawn="1">
          <p15:clr>
            <a:srgbClr val="F26B43"/>
          </p15:clr>
        </p15:guide>
        <p15:guide id="4" pos="873" userDrawn="1">
          <p15:clr>
            <a:srgbClr val="F26B43"/>
          </p15:clr>
        </p15:guide>
        <p15:guide id="5" pos="1100" userDrawn="1">
          <p15:clr>
            <a:srgbClr val="F26B43"/>
          </p15:clr>
        </p15:guide>
        <p15:guide id="6" pos="1327" userDrawn="1">
          <p15:clr>
            <a:srgbClr val="F26B43"/>
          </p15:clr>
        </p15:guide>
        <p15:guide id="7" pos="1553" userDrawn="1">
          <p15:clr>
            <a:srgbClr val="F26B43"/>
          </p15:clr>
        </p15:guide>
        <p15:guide id="8" pos="1780" userDrawn="1">
          <p15:clr>
            <a:srgbClr val="F26B43"/>
          </p15:clr>
        </p15:guide>
        <p15:guide id="9" pos="2007" userDrawn="1">
          <p15:clr>
            <a:srgbClr val="F26B43"/>
          </p15:clr>
        </p15:guide>
        <p15:guide id="10" pos="2234" userDrawn="1">
          <p15:clr>
            <a:srgbClr val="F26B43"/>
          </p15:clr>
        </p15:guide>
        <p15:guide id="11" pos="2460" userDrawn="1">
          <p15:clr>
            <a:srgbClr val="F26B43"/>
          </p15:clr>
        </p15:guide>
        <p15:guide id="12" pos="2687" userDrawn="1">
          <p15:clr>
            <a:srgbClr val="F26B43"/>
          </p15:clr>
        </p15:guide>
        <p15:guide id="13" pos="2914" userDrawn="1">
          <p15:clr>
            <a:srgbClr val="F26B43"/>
          </p15:clr>
        </p15:guide>
        <p15:guide id="14" pos="3141" userDrawn="1">
          <p15:clr>
            <a:srgbClr val="F26B43"/>
          </p15:clr>
        </p15:guide>
        <p15:guide id="15" pos="3368" userDrawn="1">
          <p15:clr>
            <a:srgbClr val="F26B43"/>
          </p15:clr>
        </p15:guide>
        <p15:guide id="16" pos="3594" userDrawn="1">
          <p15:clr>
            <a:srgbClr val="F26B43"/>
          </p15:clr>
        </p15:guide>
        <p15:guide id="17" pos="3821" userDrawn="1">
          <p15:clr>
            <a:srgbClr val="F26B43"/>
          </p15:clr>
        </p15:guide>
        <p15:guide id="18" pos="4048" userDrawn="1">
          <p15:clr>
            <a:srgbClr val="F26B43"/>
          </p15:clr>
        </p15:guide>
        <p15:guide id="19" pos="4275" userDrawn="1">
          <p15:clr>
            <a:srgbClr val="F26B43"/>
          </p15:clr>
        </p15:guide>
        <p15:guide id="20" pos="4501" userDrawn="1">
          <p15:clr>
            <a:srgbClr val="F26B43"/>
          </p15:clr>
        </p15:guide>
        <p15:guide id="21" pos="4728" userDrawn="1">
          <p15:clr>
            <a:srgbClr val="F26B43"/>
          </p15:clr>
        </p15:guide>
        <p15:guide id="22" pos="4955" userDrawn="1">
          <p15:clr>
            <a:srgbClr val="F26B43"/>
          </p15:clr>
        </p15:guide>
        <p15:guide id="23" pos="5182" userDrawn="1">
          <p15:clr>
            <a:srgbClr val="F26B43"/>
          </p15:clr>
        </p15:guide>
        <p15:guide id="24" pos="5408" userDrawn="1">
          <p15:clr>
            <a:srgbClr val="F26B43"/>
          </p15:clr>
        </p15:guide>
        <p15:guide id="25" pos="5635" userDrawn="1">
          <p15:clr>
            <a:srgbClr val="F26B43"/>
          </p15:clr>
        </p15:guide>
        <p15:guide id="26" pos="5862" userDrawn="1">
          <p15:clr>
            <a:srgbClr val="F26B43"/>
          </p15:clr>
        </p15:guide>
        <p15:guide id="27" pos="6089" userDrawn="1">
          <p15:clr>
            <a:srgbClr val="F26B43"/>
          </p15:clr>
        </p15:guide>
        <p15:guide id="28" pos="6316" userDrawn="1">
          <p15:clr>
            <a:srgbClr val="F26B43"/>
          </p15:clr>
        </p15:guide>
        <p15:guide id="29" pos="6542" userDrawn="1">
          <p15:clr>
            <a:srgbClr val="F26B43"/>
          </p15:clr>
        </p15:guide>
        <p15:guide id="30" orient="horz" pos="113" userDrawn="1">
          <p15:clr>
            <a:srgbClr val="F26B43"/>
          </p15:clr>
        </p15:guide>
        <p15:guide id="31" orient="horz" pos="340" userDrawn="1">
          <p15:clr>
            <a:srgbClr val="F26B43"/>
          </p15:clr>
        </p15:guide>
        <p15:guide id="32" orient="horz" pos="567" userDrawn="1">
          <p15:clr>
            <a:srgbClr val="F26B43"/>
          </p15:clr>
        </p15:guide>
        <p15:guide id="33" orient="horz" pos="794" userDrawn="1">
          <p15:clr>
            <a:srgbClr val="F26B43"/>
          </p15:clr>
        </p15:guide>
        <p15:guide id="34" orient="horz" pos="1020" userDrawn="1">
          <p15:clr>
            <a:srgbClr val="F26B43"/>
          </p15:clr>
        </p15:guide>
        <p15:guide id="35" orient="horz" pos="1247" userDrawn="1">
          <p15:clr>
            <a:srgbClr val="F26B43"/>
          </p15:clr>
        </p15:guide>
        <p15:guide id="36" orient="horz" pos="1474" userDrawn="1">
          <p15:clr>
            <a:srgbClr val="F26B43"/>
          </p15:clr>
        </p15:guide>
        <p15:guide id="37" orient="horz" pos="1701" userDrawn="1">
          <p15:clr>
            <a:srgbClr val="F26B43"/>
          </p15:clr>
        </p15:guide>
        <p15:guide id="38" orient="horz" pos="1927" userDrawn="1">
          <p15:clr>
            <a:srgbClr val="F26B43"/>
          </p15:clr>
        </p15:guide>
        <p15:guide id="39" orient="horz" pos="2154" userDrawn="1">
          <p15:clr>
            <a:srgbClr val="F26B43"/>
          </p15:clr>
        </p15:guide>
        <p15:guide id="40" orient="horz" pos="2381" userDrawn="1">
          <p15:clr>
            <a:srgbClr val="F26B43"/>
          </p15:clr>
        </p15:guide>
        <p15:guide id="41" orient="horz" pos="2608" userDrawn="1">
          <p15:clr>
            <a:srgbClr val="F26B43"/>
          </p15:clr>
        </p15:guide>
        <p15:guide id="42" orient="horz" pos="2835" userDrawn="1">
          <p15:clr>
            <a:srgbClr val="F26B43"/>
          </p15:clr>
        </p15:guide>
        <p15:guide id="43" orient="horz" pos="3061" userDrawn="1">
          <p15:clr>
            <a:srgbClr val="F26B43"/>
          </p15:clr>
        </p15:guide>
        <p15:guide id="44" orient="horz" pos="3288" userDrawn="1">
          <p15:clr>
            <a:srgbClr val="F26B43"/>
          </p15:clr>
        </p15:guide>
        <p15:guide id="45" orient="horz" pos="3515" userDrawn="1">
          <p15:clr>
            <a:srgbClr val="F26B43"/>
          </p15:clr>
        </p15:guide>
        <p15:guide id="46" orient="horz" pos="3742" userDrawn="1">
          <p15:clr>
            <a:srgbClr val="F26B43"/>
          </p15:clr>
        </p15:guide>
        <p15:guide id="47" orient="horz" pos="3968" userDrawn="1">
          <p15:clr>
            <a:srgbClr val="F26B43"/>
          </p15:clr>
        </p15:guide>
        <p15:guide id="48" orient="horz" pos="4195" userDrawn="1">
          <p15:clr>
            <a:srgbClr val="F26B43"/>
          </p15:clr>
        </p15:guide>
        <p15:guide id="49" orient="horz" pos="4422" userDrawn="1">
          <p15:clr>
            <a:srgbClr val="F26B43"/>
          </p15:clr>
        </p15:guide>
        <p15:guide id="50" orient="horz" pos="4649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E69F909F-C8EE-88D7-78A4-02E1D44EE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013" y="403225"/>
            <a:ext cx="9221787" cy="1460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52B56A3-DD42-2D17-302B-1DAD5D6686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5013" y="2012950"/>
            <a:ext cx="9221787" cy="4795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66C8B3A-97C4-444D-8247-E9CC5E913E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BFF0970-5453-4674-B169-6E2FAD89E51D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EDE0BF9-BFA7-E628-6133-B0DE373ED0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41713" y="7007225"/>
            <a:ext cx="360838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7DBA609-E4AB-1A99-FA83-4404FB1E78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F6B7EDA-866D-4D6A-BEEF-1B03EE0746E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5733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DE8CC450-8121-9128-801B-FEA35C410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013" y="403225"/>
            <a:ext cx="9221787" cy="1460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4D92092-CF0B-B8CC-B940-CA9F2C1969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5013" y="2012950"/>
            <a:ext cx="9221787" cy="4795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1D60B5B-33B0-CA29-81F5-BAF2A9A627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E05C33C-21F4-4494-9414-EE543B669A23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0CC2058-127E-E993-3F16-8563E15FDE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41713" y="7007225"/>
            <a:ext cx="360838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1D45EF9-3CC8-4BD6-D7EA-86ECBA1F42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079594C-04A3-4E25-B56E-11EC4B5F35D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672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E19C2238-F360-000B-986A-AE4F4A3C5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013" y="403225"/>
            <a:ext cx="9221787" cy="1460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B7230D68-8B98-1F32-D841-65DED5667C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5013" y="2012950"/>
            <a:ext cx="9221787" cy="4795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71A90B6-0AA8-79B3-39A2-046217E1CB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Open Sans" pitchFamily="2" charset="0"/>
              </a:defRPr>
            </a:lvl1pPr>
          </a:lstStyle>
          <a:p>
            <a:fld id="{BE1F28CF-E71B-494A-A5AA-1AFB90ED01D9}" type="datetimeFigureOut">
              <a:rPr lang="pl-PL" smtClean="0"/>
              <a:pPr/>
              <a:t>15.05.2025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C36E8C4-D51B-7231-FC1A-D81CF0D3F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41713" y="7007225"/>
            <a:ext cx="360838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Open Sans" pitchFamily="2" charset="0"/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A3E4C3C-019D-FB2D-ACA2-E14AAEC132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Open Sans" pitchFamily="2" charset="0"/>
              </a:defRPr>
            </a:lvl1pPr>
          </a:lstStyle>
          <a:p>
            <a:fld id="{E29A6C8B-26EF-48B4-BDBE-78AEF93ECB3D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73574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Open Sans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Open Sans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Open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Open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555DC791-7EA4-5511-7D35-57C1875D0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013" y="403225"/>
            <a:ext cx="9221787" cy="1460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56170AA-8915-BED9-E84A-C954D2EBD0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5013" y="2012950"/>
            <a:ext cx="9221787" cy="4795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14A5706-8B7C-13C9-5455-187685B231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Open Sans" pitchFamily="2" charset="0"/>
              </a:defRPr>
            </a:lvl1pPr>
          </a:lstStyle>
          <a:p>
            <a:fld id="{EF0B55EB-28CB-4CF1-A085-EF0AF2972F07}" type="datetimeFigureOut">
              <a:rPr lang="pl-PL" smtClean="0"/>
              <a:pPr/>
              <a:t>15.05.2025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DB896A6-9B91-BB1F-0A4F-3E4903ABC7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41713" y="7007225"/>
            <a:ext cx="360838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Open Sans" pitchFamily="2" charset="0"/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C28CACF-C148-6E41-B679-52AF7B65C0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Open Sans" pitchFamily="2" charset="0"/>
              </a:defRPr>
            </a:lvl1pPr>
          </a:lstStyle>
          <a:p>
            <a:fld id="{34EB47B7-4BE4-4724-AAA3-1C5E5BF2AF81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01406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Open Sans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Open Sans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Open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Open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5525" y="899836"/>
            <a:ext cx="8640381" cy="108000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5907" y="1979837"/>
            <a:ext cx="8640382" cy="468000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endParaRPr lang="pl-PL" dirty="0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617E16B8-2BD0-D12E-978E-94E428DF9717}"/>
              </a:ext>
            </a:extLst>
          </p:cNvPr>
          <p:cNvSpPr/>
          <p:nvPr userDrawn="1"/>
        </p:nvSpPr>
        <p:spPr>
          <a:xfrm>
            <a:off x="1025870" y="0"/>
            <a:ext cx="1080742" cy="1793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62915FD-1FF3-5CF3-5C57-034114B5E6A2}"/>
              </a:ext>
            </a:extLst>
          </p:cNvPr>
          <p:cNvSpPr/>
          <p:nvPr userDrawn="1"/>
        </p:nvSpPr>
        <p:spPr>
          <a:xfrm>
            <a:off x="2106612" y="0"/>
            <a:ext cx="7559293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4C2A84FB-402E-BB6C-632B-D1ADD49B7D8C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1530" y="6576493"/>
            <a:ext cx="6478742" cy="893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289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</p:sldLayoutIdLst>
  <p:hf hdr="0" ftr="0"/>
  <p:txStyles>
    <p:titleStyle>
      <a:lvl1pPr algn="l" defTabSz="1007943" rtl="0" eaLnBrk="1" latinLnBrk="0" hangingPunct="1">
        <a:lnSpc>
          <a:spcPct val="150000"/>
        </a:lnSpc>
        <a:spcBef>
          <a:spcPct val="0"/>
        </a:spcBef>
        <a:buNone/>
        <a:defRPr sz="2800" b="1" kern="1200">
          <a:solidFill>
            <a:schemeClr val="tx2"/>
          </a:solidFill>
          <a:latin typeface="Open Sans" pitchFamily="2" charset="0"/>
          <a:ea typeface="Open Sans" panose="020B0606030504020204"/>
          <a:cs typeface="Open Sans" panose="020B0606030504020204"/>
        </a:defRPr>
      </a:lvl1pPr>
    </p:titleStyle>
    <p:bodyStyle>
      <a:lvl1pPr marL="0" indent="0" algn="l" defTabSz="1007943" rtl="0" eaLnBrk="1" latinLnBrk="0" hangingPunct="1">
        <a:lnSpc>
          <a:spcPct val="150000"/>
        </a:lnSpc>
        <a:spcBef>
          <a:spcPts val="1102"/>
        </a:spcBef>
        <a:buClr>
          <a:schemeClr val="accent1"/>
        </a:buClr>
        <a:buFontTx/>
        <a:buNone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755957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3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259929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4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763900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267872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93">
          <p15:clr>
            <a:srgbClr val="F26B43"/>
          </p15:clr>
        </p15:guide>
        <p15:guide id="2" pos="419">
          <p15:clr>
            <a:srgbClr val="F26B43"/>
          </p15:clr>
        </p15:guide>
        <p15:guide id="3" pos="646">
          <p15:clr>
            <a:srgbClr val="F26B43"/>
          </p15:clr>
        </p15:guide>
        <p15:guide id="4" pos="873">
          <p15:clr>
            <a:srgbClr val="F26B43"/>
          </p15:clr>
        </p15:guide>
        <p15:guide id="5" pos="1100">
          <p15:clr>
            <a:srgbClr val="F26B43"/>
          </p15:clr>
        </p15:guide>
        <p15:guide id="6" pos="1327">
          <p15:clr>
            <a:srgbClr val="F26B43"/>
          </p15:clr>
        </p15:guide>
        <p15:guide id="7" pos="1553">
          <p15:clr>
            <a:srgbClr val="F26B43"/>
          </p15:clr>
        </p15:guide>
        <p15:guide id="8" pos="1780">
          <p15:clr>
            <a:srgbClr val="F26B43"/>
          </p15:clr>
        </p15:guide>
        <p15:guide id="9" pos="2007">
          <p15:clr>
            <a:srgbClr val="F26B43"/>
          </p15:clr>
        </p15:guide>
        <p15:guide id="10" pos="2234">
          <p15:clr>
            <a:srgbClr val="F26B43"/>
          </p15:clr>
        </p15:guide>
        <p15:guide id="11" pos="2460">
          <p15:clr>
            <a:srgbClr val="F26B43"/>
          </p15:clr>
        </p15:guide>
        <p15:guide id="12" pos="2687">
          <p15:clr>
            <a:srgbClr val="F26B43"/>
          </p15:clr>
        </p15:guide>
        <p15:guide id="13" pos="2914">
          <p15:clr>
            <a:srgbClr val="F26B43"/>
          </p15:clr>
        </p15:guide>
        <p15:guide id="14" pos="3141">
          <p15:clr>
            <a:srgbClr val="F26B43"/>
          </p15:clr>
        </p15:guide>
        <p15:guide id="15" pos="3368">
          <p15:clr>
            <a:srgbClr val="F26B43"/>
          </p15:clr>
        </p15:guide>
        <p15:guide id="16" pos="3594">
          <p15:clr>
            <a:srgbClr val="F26B43"/>
          </p15:clr>
        </p15:guide>
        <p15:guide id="17" pos="3821">
          <p15:clr>
            <a:srgbClr val="F26B43"/>
          </p15:clr>
        </p15:guide>
        <p15:guide id="18" pos="4048">
          <p15:clr>
            <a:srgbClr val="F26B43"/>
          </p15:clr>
        </p15:guide>
        <p15:guide id="19" pos="4275">
          <p15:clr>
            <a:srgbClr val="F26B43"/>
          </p15:clr>
        </p15:guide>
        <p15:guide id="20" pos="4501">
          <p15:clr>
            <a:srgbClr val="F26B43"/>
          </p15:clr>
        </p15:guide>
        <p15:guide id="21" pos="4728">
          <p15:clr>
            <a:srgbClr val="F26B43"/>
          </p15:clr>
        </p15:guide>
        <p15:guide id="22" pos="4955">
          <p15:clr>
            <a:srgbClr val="F26B43"/>
          </p15:clr>
        </p15:guide>
        <p15:guide id="23" pos="5182">
          <p15:clr>
            <a:srgbClr val="F26B43"/>
          </p15:clr>
        </p15:guide>
        <p15:guide id="24" pos="5408">
          <p15:clr>
            <a:srgbClr val="F26B43"/>
          </p15:clr>
        </p15:guide>
        <p15:guide id="25" pos="5635">
          <p15:clr>
            <a:srgbClr val="F26B43"/>
          </p15:clr>
        </p15:guide>
        <p15:guide id="26" pos="5862">
          <p15:clr>
            <a:srgbClr val="F26B43"/>
          </p15:clr>
        </p15:guide>
        <p15:guide id="27" pos="6089">
          <p15:clr>
            <a:srgbClr val="F26B43"/>
          </p15:clr>
        </p15:guide>
        <p15:guide id="28" pos="6316">
          <p15:clr>
            <a:srgbClr val="F26B43"/>
          </p15:clr>
        </p15:guide>
        <p15:guide id="29" pos="6542">
          <p15:clr>
            <a:srgbClr val="F26B43"/>
          </p15:clr>
        </p15:guide>
        <p15:guide id="30" orient="horz" pos="113">
          <p15:clr>
            <a:srgbClr val="F26B43"/>
          </p15:clr>
        </p15:guide>
        <p15:guide id="31" orient="horz" pos="340">
          <p15:clr>
            <a:srgbClr val="F26B43"/>
          </p15:clr>
        </p15:guide>
        <p15:guide id="32" orient="horz" pos="567">
          <p15:clr>
            <a:srgbClr val="F26B43"/>
          </p15:clr>
        </p15:guide>
        <p15:guide id="33" orient="horz" pos="794">
          <p15:clr>
            <a:srgbClr val="F26B43"/>
          </p15:clr>
        </p15:guide>
        <p15:guide id="34" orient="horz" pos="1020">
          <p15:clr>
            <a:srgbClr val="F26B43"/>
          </p15:clr>
        </p15:guide>
        <p15:guide id="35" orient="horz" pos="1247">
          <p15:clr>
            <a:srgbClr val="F26B43"/>
          </p15:clr>
        </p15:guide>
        <p15:guide id="36" orient="horz" pos="1474">
          <p15:clr>
            <a:srgbClr val="F26B43"/>
          </p15:clr>
        </p15:guide>
        <p15:guide id="37" orient="horz" pos="1701">
          <p15:clr>
            <a:srgbClr val="F26B43"/>
          </p15:clr>
        </p15:guide>
        <p15:guide id="38" orient="horz" pos="1927">
          <p15:clr>
            <a:srgbClr val="F26B43"/>
          </p15:clr>
        </p15:guide>
        <p15:guide id="39" orient="horz" pos="2154">
          <p15:clr>
            <a:srgbClr val="F26B43"/>
          </p15:clr>
        </p15:guide>
        <p15:guide id="40" orient="horz" pos="2381">
          <p15:clr>
            <a:srgbClr val="F26B43"/>
          </p15:clr>
        </p15:guide>
        <p15:guide id="41" orient="horz" pos="2608">
          <p15:clr>
            <a:srgbClr val="F26B43"/>
          </p15:clr>
        </p15:guide>
        <p15:guide id="42" orient="horz" pos="2835">
          <p15:clr>
            <a:srgbClr val="F26B43"/>
          </p15:clr>
        </p15:guide>
        <p15:guide id="43" orient="horz" pos="3061">
          <p15:clr>
            <a:srgbClr val="F26B43"/>
          </p15:clr>
        </p15:guide>
        <p15:guide id="44" orient="horz" pos="3288">
          <p15:clr>
            <a:srgbClr val="F26B43"/>
          </p15:clr>
        </p15:guide>
        <p15:guide id="45" orient="horz" pos="3515">
          <p15:clr>
            <a:srgbClr val="F26B43"/>
          </p15:clr>
        </p15:guide>
        <p15:guide id="46" orient="horz" pos="3742">
          <p15:clr>
            <a:srgbClr val="F26B43"/>
          </p15:clr>
        </p15:guide>
        <p15:guide id="47" orient="horz" pos="3968">
          <p15:clr>
            <a:srgbClr val="F26B43"/>
          </p15:clr>
        </p15:guide>
        <p15:guide id="48" orient="horz" pos="4195">
          <p15:clr>
            <a:srgbClr val="F26B43"/>
          </p15:clr>
        </p15:guide>
        <p15:guide id="49" orient="horz" pos="4422">
          <p15:clr>
            <a:srgbClr val="F26B43"/>
          </p15:clr>
        </p15:guide>
        <p15:guide id="50" orient="horz" pos="464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mailto:biuro@firr.org.pl" TargetMode="Externa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93568BE-245E-449B-9BA3-0D02E7BF7E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7474" y="2843733"/>
            <a:ext cx="6572810" cy="1107677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l-PL" dirty="0"/>
              <a:t>„SGGW – Uczelnia równych szans 2.0”</a:t>
            </a:r>
            <a:endParaRPr lang="pl-PL" dirty="0">
              <a:cs typeface="Open Sans" pitchFamily="2" charset="0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C2F625A-2277-4F6D-95F0-91B1E048662A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57474" y="4427909"/>
            <a:ext cx="8136493" cy="10800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l-PL" sz="2500" dirty="0" smtClean="0"/>
              <a:t>Projekt współfinansowany przez Unię Europejską </a:t>
            </a:r>
            <a:br>
              <a:rPr lang="pl-PL" sz="2500" dirty="0" smtClean="0"/>
            </a:br>
            <a:r>
              <a:rPr lang="pl-PL" sz="2500" dirty="0" smtClean="0"/>
              <a:t>w ramach programu Fundusze Europejskie </a:t>
            </a:r>
            <a:br>
              <a:rPr lang="pl-PL" sz="2500" dirty="0" smtClean="0"/>
            </a:br>
            <a:r>
              <a:rPr lang="pl-PL" sz="2500" dirty="0" smtClean="0"/>
              <a:t>dla Rozwoju Społecznego 2021-2027 </a:t>
            </a:r>
            <a:endParaRPr lang="pl-PL" sz="2500" dirty="0"/>
          </a:p>
        </p:txBody>
      </p:sp>
    </p:spTree>
    <p:extLst>
      <p:ext uri="{BB962C8B-B14F-4D97-AF65-F5344CB8AC3E}">
        <p14:creationId xmlns:p14="http://schemas.microsoft.com/office/powerpoint/2010/main" val="1002499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dirty="0"/>
              <a:t>Niepełnosprawność słuchowa (1)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25524" y="1547589"/>
            <a:ext cx="8928894" cy="468000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ts val="2400"/>
            </a:pPr>
            <a:r>
              <a:rPr lang="pl-PL" sz="2200" b="1" dirty="0"/>
              <a:t>Osoby głuche: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ClrTx/>
              <a:buSzPts val="2000"/>
              <a:buFont typeface="Arial" panose="020B0604020202020204" pitchFamily="34" charset="0"/>
              <a:buChar char="•"/>
            </a:pPr>
            <a:r>
              <a:rPr lang="pl-PL" sz="2200" dirty="0" smtClean="0"/>
              <a:t>osoby </a:t>
            </a:r>
            <a:r>
              <a:rPr lang="pl-PL" sz="2200" dirty="0"/>
              <a:t>głuche od urodzenia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ClrTx/>
              <a:buSzPts val="2000"/>
              <a:buFont typeface="Arial" panose="020B0604020202020204" pitchFamily="34" charset="0"/>
              <a:buChar char="•"/>
            </a:pPr>
            <a:r>
              <a:rPr lang="pl-PL" sz="2200" dirty="0" smtClean="0"/>
              <a:t>mowa </a:t>
            </a:r>
            <a:r>
              <a:rPr lang="pl-PL" sz="2200" dirty="0"/>
              <a:t>nie jest wykształcona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ClrTx/>
              <a:buSzPts val="2000"/>
              <a:buFont typeface="Arial" panose="020B0604020202020204" pitchFamily="34" charset="0"/>
              <a:buChar char="•"/>
            </a:pPr>
            <a:r>
              <a:rPr lang="pl-PL" sz="2200" dirty="0"/>
              <a:t>komunikują się za pomocą języka migowego.</a:t>
            </a:r>
            <a:r>
              <a:rPr lang="pl-PL" sz="2200" dirty="0">
                <a:solidFill>
                  <a:prstClr val="black"/>
                </a:solidFill>
              </a:rPr>
              <a:t> </a:t>
            </a:r>
          </a:p>
          <a:p>
            <a:pPr>
              <a:lnSpc>
                <a:spcPct val="150000"/>
              </a:lnSpc>
              <a:spcBef>
                <a:spcPts val="0"/>
              </a:spcBef>
              <a:buClr>
                <a:prstClr val="black"/>
              </a:buClr>
              <a:buSzPts val="2400"/>
            </a:pPr>
            <a:r>
              <a:rPr lang="pl-PL" sz="2200" b="1" dirty="0">
                <a:solidFill>
                  <a:prstClr val="black"/>
                </a:solidFill>
              </a:rPr>
              <a:t>Osoby późno ogłuchłe i z implantami słuchowymi: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ClrTx/>
              <a:buSzPts val="2000"/>
              <a:buFont typeface="Arial" panose="020B0604020202020204" pitchFamily="34" charset="0"/>
              <a:buChar char="•"/>
            </a:pPr>
            <a:r>
              <a:rPr lang="pl-PL" sz="2200" dirty="0"/>
              <a:t>u tych osób mowa jest wykształcona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ClrTx/>
              <a:buSzPts val="2000"/>
              <a:buFont typeface="Arial" panose="020B0604020202020204" pitchFamily="34" charset="0"/>
              <a:buChar char="•"/>
            </a:pPr>
            <a:r>
              <a:rPr lang="pl-PL" sz="2200" dirty="0"/>
              <a:t>nie słyszą dźwięków, a w przypadku implantów ślimakowych słyszą w sposób bardzo ograniczony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ClrTx/>
              <a:buSzPts val="2000"/>
              <a:buFont typeface="Arial" panose="020B0604020202020204" pitchFamily="34" charset="0"/>
              <a:buChar char="•"/>
            </a:pPr>
            <a:r>
              <a:rPr lang="pl-PL" sz="2200" dirty="0"/>
              <a:t>nie </a:t>
            </a:r>
            <a:r>
              <a:rPr lang="pl-PL" sz="2200" dirty="0">
                <a:solidFill>
                  <a:prstClr val="black"/>
                </a:solidFill>
              </a:rPr>
              <a:t>zawsze znają język migowy</a:t>
            </a:r>
            <a:r>
              <a:rPr lang="pl-PL" sz="2200" dirty="0" smtClean="0">
                <a:solidFill>
                  <a:prstClr val="black"/>
                </a:solidFill>
              </a:rPr>
              <a:t>.</a:t>
            </a:r>
            <a:endParaRPr lang="pl-PL" sz="2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3889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0"/>
          <p:cNvSpPr txBox="1">
            <a:spLocks noGrp="1"/>
          </p:cNvSpPr>
          <p:nvPr>
            <p:ph type="title"/>
          </p:nvPr>
        </p:nvSpPr>
        <p:spPr>
          <a:xfrm>
            <a:off x="1025908" y="323453"/>
            <a:ext cx="8640381" cy="108000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0175" tIns="40077" rIns="80175" bIns="40077" rtlCol="0" anchor="ctr" anchorCtr="0"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buClr>
                <a:srgbClr val="002060"/>
              </a:buClr>
              <a:buSzPts val="3600"/>
            </a:pPr>
            <a:r>
              <a:rPr lang="pl-PL" sz="3600" dirty="0"/>
              <a:t>Niepełnosprawność słuchowa (2)</a:t>
            </a:r>
            <a:endParaRPr sz="3600" dirty="0"/>
          </a:p>
        </p:txBody>
      </p:sp>
      <p:sp>
        <p:nvSpPr>
          <p:cNvPr id="149" name="Google Shape;149;p20"/>
          <p:cNvSpPr txBox="1">
            <a:spLocks noGrp="1"/>
          </p:cNvSpPr>
          <p:nvPr>
            <p:ph idx="1"/>
          </p:nvPr>
        </p:nvSpPr>
        <p:spPr>
          <a:xfrm>
            <a:off x="1025908" y="1475581"/>
            <a:ext cx="8640382" cy="385040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0175" tIns="40077" rIns="80175" bIns="40077" rtlCol="0"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ts val="2220"/>
            </a:pPr>
            <a:r>
              <a:rPr lang="pl-PL" sz="2000" b="1" dirty="0"/>
              <a:t>Osoby z lekkim niedosłuchem:</a:t>
            </a:r>
            <a:endParaRPr sz="2000" b="1" dirty="0"/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ClrTx/>
              <a:buSzPts val="2000"/>
              <a:buFont typeface="Arial" panose="020B0604020202020204" pitchFamily="34" charset="0"/>
              <a:buChar char="•"/>
            </a:pPr>
            <a:r>
              <a:rPr lang="pl-PL" sz="2000" dirty="0" smtClean="0"/>
              <a:t>osoby </a:t>
            </a:r>
            <a:r>
              <a:rPr lang="pl-PL" sz="2000" dirty="0"/>
              <a:t>te mogą nosić aparat słuchowy, lecz nie muszą</a:t>
            </a:r>
            <a:endParaRPr sz="2000" dirty="0"/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ClrTx/>
              <a:buSzPts val="2000"/>
              <a:buFont typeface="Arial" panose="020B0604020202020204" pitchFamily="34" charset="0"/>
              <a:buChar char="•"/>
            </a:pPr>
            <a:r>
              <a:rPr lang="pl-PL" sz="2000" b="1" dirty="0" smtClean="0"/>
              <a:t>głównym </a:t>
            </a:r>
            <a:r>
              <a:rPr lang="pl-PL" sz="2000" b="1" dirty="0"/>
              <a:t>problemem dla tych osób nie jest słyszenie, ale rozumienie mowy</a:t>
            </a:r>
            <a:r>
              <a:rPr lang="pl-PL" sz="2000" dirty="0"/>
              <a:t>. </a:t>
            </a:r>
            <a:r>
              <a:rPr lang="pl-PL" sz="2000" dirty="0" smtClean="0"/>
              <a:t>Na </a:t>
            </a:r>
            <a:r>
              <a:rPr lang="pl-PL" sz="2000" dirty="0"/>
              <a:t>skutek uszkodzenia słuchu do mózgu płynie ograniczona ilość informacji, przez co zaburzony jest proces rozumienia mowy, szczególnie w hałasie i na większych odległościach</a:t>
            </a:r>
            <a:endParaRPr sz="2000" dirty="0"/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ClrTx/>
              <a:buSzPts val="2000"/>
              <a:buFont typeface="Arial" panose="020B0604020202020204" pitchFamily="34" charset="0"/>
              <a:buChar char="•"/>
            </a:pPr>
            <a:r>
              <a:rPr lang="pl-PL" sz="2000" dirty="0" smtClean="0"/>
              <a:t>osoby </a:t>
            </a:r>
            <a:r>
              <a:rPr lang="pl-PL" sz="2000" dirty="0"/>
              <a:t>te często używają określenia: „</a:t>
            </a:r>
            <a:r>
              <a:rPr lang="pl-PL" sz="2000" b="1" dirty="0"/>
              <a:t>słyszę, ale nie rozumiem</a:t>
            </a:r>
            <a:r>
              <a:rPr lang="pl-PL" sz="2000" dirty="0"/>
              <a:t>”</a:t>
            </a:r>
            <a:endParaRPr sz="2000" dirty="0"/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ClrTx/>
              <a:buSzPts val="2000"/>
              <a:buFont typeface="Arial" panose="020B0604020202020204" pitchFamily="34" charset="0"/>
              <a:buChar char="•"/>
            </a:pPr>
            <a:r>
              <a:rPr lang="pl-PL" sz="2000" dirty="0" smtClean="0"/>
              <a:t>należy </a:t>
            </a:r>
            <a:r>
              <a:rPr lang="pl-PL" sz="2000" dirty="0"/>
              <a:t>pamiętać, że aparat słuchowy to tylko proteza i posiada wiele ograniczeń</a:t>
            </a:r>
            <a:r>
              <a:rPr lang="pl-PL" sz="2000" dirty="0" smtClean="0"/>
              <a:t>.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ClrTx/>
              <a:buSzPts val="2000"/>
              <a:buFont typeface="Arial" panose="020B0604020202020204" pitchFamily="34" charset="0"/>
              <a:buChar char="•"/>
            </a:pPr>
            <a:endParaRPr sz="2000" dirty="0"/>
          </a:p>
        </p:txBody>
      </p:sp>
    </p:spTree>
    <p:extLst>
      <p:ext uri="{BB962C8B-B14F-4D97-AF65-F5344CB8AC3E}">
        <p14:creationId xmlns:p14="http://schemas.microsoft.com/office/powerpoint/2010/main" val="3173482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1"/>
          <p:cNvSpPr txBox="1">
            <a:spLocks noGrp="1"/>
          </p:cNvSpPr>
          <p:nvPr>
            <p:ph type="title"/>
          </p:nvPr>
        </p:nvSpPr>
        <p:spPr>
          <a:xfrm>
            <a:off x="1011951" y="611485"/>
            <a:ext cx="8640381" cy="108000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0175" tIns="40077" rIns="80175" bIns="40077" rtlCol="0" anchor="ctr" anchorCtr="0"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buClr>
                <a:srgbClr val="002060"/>
              </a:buClr>
              <a:buSzPts val="3600"/>
            </a:pPr>
            <a:r>
              <a:rPr lang="pl-PL" sz="3600" dirty="0"/>
              <a:t>Niepełnosprawność słuchowa (3)</a:t>
            </a:r>
            <a:endParaRPr sz="3600" dirty="0"/>
          </a:p>
        </p:txBody>
      </p:sp>
      <p:sp>
        <p:nvSpPr>
          <p:cNvPr id="159" name="Google Shape;159;p21"/>
          <p:cNvSpPr txBox="1">
            <a:spLocks noGrp="1"/>
          </p:cNvSpPr>
          <p:nvPr>
            <p:ph idx="1"/>
          </p:nvPr>
        </p:nvSpPr>
        <p:spPr>
          <a:xfrm>
            <a:off x="1011951" y="1907628"/>
            <a:ext cx="8640382" cy="446385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0175" tIns="40077" rIns="80175" bIns="40077" rtlCol="0"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ts val="2400"/>
            </a:pPr>
            <a:r>
              <a:rPr lang="pl-PL" sz="2200" b="1" dirty="0"/>
              <a:t>Osoby z głębokim niedosłuchem:</a:t>
            </a:r>
            <a:endParaRPr sz="2200" b="1" dirty="0"/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ClrTx/>
              <a:buSzPts val="2000"/>
              <a:buFont typeface="Arial" panose="020B0604020202020204" pitchFamily="34" charset="0"/>
              <a:buChar char="•"/>
            </a:pPr>
            <a:r>
              <a:rPr lang="pl-PL" sz="2200" dirty="0" smtClean="0"/>
              <a:t>osoby </a:t>
            </a:r>
            <a:r>
              <a:rPr lang="pl-PL" sz="2200" dirty="0"/>
              <a:t>z głębokim niedosłuchem korzystają z aparatów słuchowych, po ich wyjęciu słyszą bardzo słabo</a:t>
            </a:r>
            <a:endParaRPr sz="2200" dirty="0"/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ClrTx/>
              <a:buSzPts val="2000"/>
              <a:buFont typeface="Arial" panose="020B0604020202020204" pitchFamily="34" charset="0"/>
              <a:buChar char="•"/>
            </a:pPr>
            <a:r>
              <a:rPr lang="pl-PL" sz="2200" dirty="0" smtClean="0"/>
              <a:t>pomimo </a:t>
            </a:r>
            <a:r>
              <a:rPr lang="pl-PL" sz="2200" dirty="0"/>
              <a:t>stosowania aparatu słuchowego występują u nich duże problemy w rozumieniu mowy, </a:t>
            </a:r>
            <a:r>
              <a:rPr lang="pl-PL" sz="2200" b="1" dirty="0"/>
              <a:t>dźwięki się „zlewają</a:t>
            </a:r>
            <a:r>
              <a:rPr lang="pl-PL" sz="2200" b="1" dirty="0" smtClean="0"/>
              <a:t>”</a:t>
            </a:r>
            <a:r>
              <a:rPr lang="pl-PL" sz="2200" dirty="0" smtClean="0"/>
              <a:t>.</a:t>
            </a:r>
            <a:endParaRPr sz="2200" dirty="0"/>
          </a:p>
        </p:txBody>
      </p:sp>
    </p:spTree>
    <p:extLst>
      <p:ext uri="{BB962C8B-B14F-4D97-AF65-F5344CB8AC3E}">
        <p14:creationId xmlns:p14="http://schemas.microsoft.com/office/powerpoint/2010/main" val="3014689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80293" y="611485"/>
            <a:ext cx="9154940" cy="108000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l-PL" sz="3200" dirty="0"/>
              <a:t>Niepełnosprawność słuchu – </a:t>
            </a:r>
            <a:r>
              <a:rPr lang="pl-PL" sz="3200" dirty="0" smtClean="0"/>
              <a:t>osoby </a:t>
            </a:r>
            <a:r>
              <a:rPr lang="pl-PL" sz="3200" dirty="0"/>
              <a:t>g/Głuche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35062" y="1691486"/>
            <a:ext cx="9300172" cy="3815919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</a:pPr>
            <a:r>
              <a:rPr lang="pl-PL" sz="2000" b="1" dirty="0"/>
              <a:t>Osoby g/Głuche:</a:t>
            </a:r>
          </a:p>
          <a:p>
            <a:pPr marL="342900" indent="-3429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l-PL" sz="2000" dirty="0"/>
              <a:t>Wśród osób niesłyszących zaledwie 2-4% osób rzeczywiście nie słyszy wcale </a:t>
            </a:r>
            <a:br>
              <a:rPr lang="pl-PL" sz="2000" dirty="0"/>
            </a:br>
            <a:r>
              <a:rPr lang="pl-PL" sz="2000" dirty="0"/>
              <a:t>– pozostali, chociaż </a:t>
            </a:r>
            <a:r>
              <a:rPr lang="pl-PL" sz="2000" b="1" dirty="0"/>
              <a:t>nie słyszą mowy, to mogą odbierać wiele innych dźwięków </a:t>
            </a:r>
            <a:r>
              <a:rPr lang="pl-PL" sz="2000" dirty="0"/>
              <a:t>z otoczenia, np. odgłos stukania młotkiem czy też warkot silnika w aucie.</a:t>
            </a:r>
          </a:p>
          <a:p>
            <a:pPr marL="342900" indent="-3429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l-PL" sz="2000" dirty="0"/>
              <a:t>Głusi posługują się </a:t>
            </a:r>
            <a:r>
              <a:rPr lang="pl-PL" sz="2000" b="1" dirty="0"/>
              <a:t>polskim językiem migowym (PJM)</a:t>
            </a:r>
            <a:r>
              <a:rPr lang="pl-PL" sz="2000" dirty="0"/>
              <a:t>, który jest językiem wizualno-przestrzennym. Język polski jest dla nich </a:t>
            </a:r>
            <a:r>
              <a:rPr lang="pl-PL" sz="2000" b="1" dirty="0"/>
              <a:t>językiem obcym</a:t>
            </a:r>
            <a:r>
              <a:rPr lang="pl-PL" sz="2000" dirty="0"/>
              <a:t>.</a:t>
            </a:r>
          </a:p>
          <a:p>
            <a:pPr marL="342900" indent="-3429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l-PL" sz="2000" dirty="0"/>
              <a:t>Nie wszystkie osoby głuche potrafią czytać z ruchu warg.</a:t>
            </a:r>
          </a:p>
        </p:txBody>
      </p:sp>
    </p:spTree>
    <p:extLst>
      <p:ext uri="{BB962C8B-B14F-4D97-AF65-F5344CB8AC3E}">
        <p14:creationId xmlns:p14="http://schemas.microsoft.com/office/powerpoint/2010/main" val="2165477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2AC324E-6B18-0E46-87B5-F37A586F7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062" y="866342"/>
            <a:ext cx="9221688" cy="1162457"/>
          </a:xfrm>
        </p:spPr>
        <p:txBody>
          <a:bodyPr>
            <a:normAutofit/>
          </a:bodyPr>
          <a:lstStyle/>
          <a:p>
            <a:r>
              <a:rPr lang="pl-PL" sz="2806" dirty="0"/>
              <a:t>Komunikacja z osobami g/Głuchymi (1)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F0E472C-2282-724E-92C8-98A890AF58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9288" y="1691605"/>
            <a:ext cx="9853202" cy="4752528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</a:pPr>
            <a:r>
              <a:rPr lang="pl-PL" sz="1900" dirty="0"/>
              <a:t>Jak nawiązać komunikację z osobą głuchą? Jak zwrócić jej uwagę?</a:t>
            </a:r>
          </a:p>
          <a:p>
            <a:pPr marL="342900" indent="-3429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l-PL" sz="1900" b="1" dirty="0"/>
              <a:t>Machnij ręką,</a:t>
            </a:r>
          </a:p>
          <a:p>
            <a:pPr marL="342900" indent="-3429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l-PL" sz="1900" b="1" dirty="0"/>
              <a:t>Klepnij lekko w ramię </a:t>
            </a:r>
            <a:r>
              <a:rPr lang="pl-PL" sz="1900" dirty="0"/>
              <a:t>– ważne, żeby uderzać delikatnie, a nie z całej siły,</a:t>
            </a:r>
          </a:p>
          <a:p>
            <a:pPr marL="342900" indent="-3429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l-PL" sz="1900" b="1" dirty="0"/>
              <a:t>Włącz/wyłącz światło </a:t>
            </a:r>
            <a:r>
              <a:rPr lang="pl-PL" sz="1900" dirty="0"/>
              <a:t>– metodę tę możesz zastosować wchodząc </a:t>
            </a:r>
            <a:br>
              <a:rPr lang="pl-PL" sz="1900" dirty="0"/>
            </a:br>
            <a:r>
              <a:rPr lang="pl-PL" sz="1900" dirty="0"/>
              <a:t>do pomieszczenia, w którym przebywa osoba głucha zwrócona tyłem – światło zgaś </a:t>
            </a:r>
            <a:br>
              <a:rPr lang="pl-PL" sz="1900" dirty="0"/>
            </a:br>
            <a:r>
              <a:rPr lang="pl-PL" sz="1900" dirty="0"/>
              <a:t>i zapal 2-3 razy, aż osoba głucha zwróci na Ciebie uwagę,</a:t>
            </a:r>
          </a:p>
          <a:p>
            <a:pPr marL="342900" indent="-3429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l-PL" sz="1900" b="1" dirty="0"/>
              <a:t>Uderz w stół/tupnij – </a:t>
            </a:r>
            <a:r>
              <a:rPr lang="pl-PL" sz="1900" dirty="0"/>
              <a:t>np. dwukrotnie stuknij dłonią w stół lub tupnij (to wprawi podłoże w drżenie i powinno zwrócić uwagę osoby głuchej). </a:t>
            </a:r>
          </a:p>
        </p:txBody>
      </p:sp>
    </p:spTree>
    <p:extLst>
      <p:ext uri="{BB962C8B-B14F-4D97-AF65-F5344CB8AC3E}">
        <p14:creationId xmlns:p14="http://schemas.microsoft.com/office/powerpoint/2010/main" val="3278810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6" dirty="0"/>
              <a:t>Komunikacja z osobami g/Głuchymi (2)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25525" y="1763613"/>
            <a:ext cx="9360942" cy="435405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l-PL" sz="2400" dirty="0"/>
              <a:t>Jeśli g/Głuchy nie zna języka polskiego właściwą formą komunikacji będzie komunikacja oparta o </a:t>
            </a:r>
            <a:r>
              <a:rPr lang="pl-PL" sz="2400" b="1" dirty="0"/>
              <a:t>polski język migowy (PJM)</a:t>
            </a:r>
            <a:r>
              <a:rPr lang="pl-PL" sz="2400" dirty="0"/>
              <a:t>, dzięki: 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/>
              <a:t>możliwości połączenia się z </a:t>
            </a:r>
            <a:r>
              <a:rPr lang="pl-PL" sz="2400" b="1" dirty="0" err="1"/>
              <a:t>wideotłumaczem</a:t>
            </a:r>
            <a:r>
              <a:rPr lang="pl-PL" sz="2400" dirty="0"/>
              <a:t>,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b="1" dirty="0"/>
              <a:t>obecności tłumacza </a:t>
            </a:r>
            <a:r>
              <a:rPr lang="pl-PL" sz="2400" dirty="0"/>
              <a:t>języka migowego w sytuacji komunikacyjnej na żywo,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b="1" dirty="0"/>
              <a:t>znajomości PJM </a:t>
            </a:r>
            <a:r>
              <a:rPr lang="pl-PL" sz="2400" dirty="0"/>
              <a:t>wśród pracowników administracji publicznej</a:t>
            </a:r>
            <a:r>
              <a:rPr lang="pl-PL" sz="2400" dirty="0" smtClean="0"/>
              <a:t>.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1658966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95580" y="467469"/>
            <a:ext cx="9646870" cy="123446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l-PL" sz="2500" dirty="0"/>
              <a:t>Jak mówić do osoby słabosłyszącej, by nas dobrze rozumiała?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09818" y="1187549"/>
            <a:ext cx="9221688" cy="4541541"/>
          </a:xfrm>
        </p:spPr>
        <p:txBody>
          <a:bodyPr>
            <a:noAutofit/>
          </a:bodyPr>
          <a:lstStyle/>
          <a:p>
            <a:pPr marL="285750" indent="-28575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l-PL" sz="1900" b="1" dirty="0"/>
              <a:t>mów normalnie </a:t>
            </a:r>
            <a:r>
              <a:rPr lang="pl-PL" sz="1900" dirty="0"/>
              <a:t>– nie za szybko, nie za wolno, nie za głośno,</a:t>
            </a:r>
          </a:p>
          <a:p>
            <a:pPr marL="285750" indent="-28575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l-PL" sz="1900" b="1" dirty="0"/>
              <a:t>unikaj skandowania</a:t>
            </a:r>
            <a:r>
              <a:rPr lang="pl-PL" sz="1900" dirty="0"/>
              <a:t>,</a:t>
            </a:r>
          </a:p>
          <a:p>
            <a:pPr marL="285750" indent="-28575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l-PL" sz="1900" b="1" dirty="0"/>
              <a:t>umożliwiaj obserwowanie swoich ust oraz twarzy </a:t>
            </a:r>
            <a:r>
              <a:rPr lang="pl-PL" sz="1900" dirty="0"/>
              <a:t>a więc:</a:t>
            </a:r>
          </a:p>
          <a:p>
            <a:pPr lvl="1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l-PL" sz="1900" dirty="0"/>
              <a:t>utrzymuj kontakt wzrokowy z osobą słabosłyszącą,</a:t>
            </a:r>
          </a:p>
          <a:p>
            <a:pPr lvl="1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l-PL" sz="1900" dirty="0"/>
              <a:t>Twoja twarz powinna być dobrze oświetlona,</a:t>
            </a:r>
          </a:p>
          <a:p>
            <a:pPr lvl="1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l-PL" sz="1900" dirty="0"/>
              <a:t>światło nie może znajdować się za Twoimi plecami,</a:t>
            </a:r>
          </a:p>
          <a:p>
            <a:pPr marL="285750" indent="-28575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l-PL" sz="1900" b="1" dirty="0"/>
              <a:t>nie zmieniaj nagle tematu rozmowy </a:t>
            </a:r>
            <a:r>
              <a:rPr lang="pl-PL" sz="1900" dirty="0"/>
              <a:t>– jeżeli taka zmiana jest konieczna – zasygnalizuj to wcześniej,</a:t>
            </a:r>
          </a:p>
          <a:p>
            <a:pPr marL="285750" indent="-28575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l-PL" sz="1900" b="1" dirty="0"/>
              <a:t>upewniaj się, czy przekazywana informacja została zrozumiana.</a:t>
            </a:r>
          </a:p>
        </p:txBody>
      </p:sp>
    </p:spTree>
    <p:extLst>
      <p:ext uri="{BB962C8B-B14F-4D97-AF65-F5344CB8AC3E}">
        <p14:creationId xmlns:p14="http://schemas.microsoft.com/office/powerpoint/2010/main" val="4178761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00438" y="683493"/>
            <a:ext cx="9221688" cy="1162457"/>
          </a:xfrm>
        </p:spPr>
        <p:txBody>
          <a:bodyPr>
            <a:noAutofit/>
          </a:bodyPr>
          <a:lstStyle/>
          <a:p>
            <a:r>
              <a:rPr lang="pl-PL" sz="2631" dirty="0"/>
              <a:t>Komunikacja z osobami z niepełnosprawnością słuchu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81410" y="1475581"/>
            <a:ext cx="9075340" cy="4634737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</a:pPr>
            <a:r>
              <a:rPr lang="pl-PL" sz="2000" dirty="0" smtClean="0"/>
              <a:t>Wsparcie:</a:t>
            </a:r>
          </a:p>
          <a:p>
            <a:pPr marL="342900" indent="-3429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l-PL" sz="2000" dirty="0"/>
              <a:t>korzystanie z urządzeń wspierających słyszenie (np. </a:t>
            </a:r>
            <a:r>
              <a:rPr lang="pl-PL" sz="2000" b="1" dirty="0"/>
              <a:t>pętla indukcyjna</a:t>
            </a:r>
            <a:r>
              <a:rPr lang="pl-PL" sz="2000" dirty="0"/>
              <a:t>),</a:t>
            </a:r>
          </a:p>
          <a:p>
            <a:pPr marL="342900" indent="-3429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l-PL" sz="2000" b="1" dirty="0"/>
              <a:t>tłumaczenie na polski język </a:t>
            </a:r>
            <a:r>
              <a:rPr lang="pl-PL" sz="2000" b="1" dirty="0" smtClean="0"/>
              <a:t>migowy</a:t>
            </a:r>
            <a:r>
              <a:rPr lang="pl-PL" sz="2000" dirty="0" smtClean="0"/>
              <a:t>,</a:t>
            </a:r>
            <a:endParaRPr lang="pl-PL" sz="2000" b="1" dirty="0" smtClean="0"/>
          </a:p>
          <a:p>
            <a:pPr marL="342900" indent="-3429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l-PL" sz="2000" dirty="0" smtClean="0"/>
              <a:t>przekazywanie </a:t>
            </a:r>
            <a:r>
              <a:rPr lang="pl-PL" sz="2000" dirty="0"/>
              <a:t>informacji w formie </a:t>
            </a:r>
            <a:r>
              <a:rPr lang="pl-PL" sz="2000" b="1" dirty="0"/>
              <a:t>pisemnej</a:t>
            </a:r>
            <a:r>
              <a:rPr lang="pl-PL" sz="2000" dirty="0"/>
              <a:t> – zarówno tradycyjnej, </a:t>
            </a: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>jak i </a:t>
            </a:r>
            <a:r>
              <a:rPr lang="pl-PL" sz="2000" dirty="0"/>
              <a:t>elektronicznej (e-mail, SMS),</a:t>
            </a:r>
          </a:p>
          <a:p>
            <a:pPr marL="342900" indent="-3429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l-PL" sz="2000" b="1" dirty="0"/>
              <a:t>alternatywne formy komunikacji </a:t>
            </a:r>
            <a:r>
              <a:rPr lang="pl-PL" sz="2000" dirty="0"/>
              <a:t>(AAC) – szczególnie dla osób, które mają </a:t>
            </a:r>
            <a:r>
              <a:rPr lang="pl-PL" sz="2000" b="1" dirty="0" smtClean="0"/>
              <a:t>problemy także </a:t>
            </a:r>
            <a:r>
              <a:rPr lang="pl-PL" sz="2000" b="1" dirty="0"/>
              <a:t>z mową</a:t>
            </a:r>
            <a:r>
              <a:rPr lang="pl-PL" sz="2000" dirty="0"/>
              <a:t>,</a:t>
            </a:r>
          </a:p>
          <a:p>
            <a:pPr marL="342900" indent="-3429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l-PL" sz="2000" dirty="0"/>
              <a:t>używanie </a:t>
            </a:r>
            <a:r>
              <a:rPr lang="pl-PL" sz="2000" b="1" dirty="0"/>
              <a:t>prostego </a:t>
            </a:r>
            <a:r>
              <a:rPr lang="pl-PL" sz="2000" b="1" dirty="0" smtClean="0"/>
              <a:t>języka</a:t>
            </a:r>
            <a:r>
              <a:rPr lang="pl-PL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31049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11107" y="467469"/>
            <a:ext cx="9000518" cy="108000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l-PL" sz="3600" dirty="0"/>
              <a:t>Niepełnosprawność słuchowa </a:t>
            </a:r>
            <a:r>
              <a:rPr lang="pl-PL" sz="3600" dirty="0" smtClean="0"/>
              <a:t>– bariery </a:t>
            </a:r>
            <a:endParaRPr lang="pl-PL" sz="36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25908" y="1403573"/>
            <a:ext cx="8640382" cy="468000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ts val="2220"/>
            </a:pPr>
            <a:r>
              <a:rPr lang="pl-PL" sz="2000" dirty="0"/>
              <a:t>Bariery: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ClrTx/>
              <a:buSzPts val="2000"/>
              <a:buFont typeface="Arial" panose="020B0604020202020204" pitchFamily="34" charset="0"/>
              <a:buChar char="•"/>
            </a:pPr>
            <a:r>
              <a:rPr lang="pl-PL" sz="2000" b="1" dirty="0" smtClean="0"/>
              <a:t>niedostępność </a:t>
            </a:r>
            <a:r>
              <a:rPr lang="pl-PL" sz="2000" b="1" dirty="0"/>
              <a:t>lub ograniczony dostęp </a:t>
            </a:r>
            <a:r>
              <a:rPr lang="pl-PL" sz="2000" b="1" dirty="0" smtClean="0"/>
              <a:t>do </a:t>
            </a:r>
            <a:r>
              <a:rPr lang="pl-PL" sz="2000" b="1" dirty="0"/>
              <a:t>informacji werbalnej </a:t>
            </a:r>
            <a:r>
              <a:rPr lang="pl-PL" sz="2000" dirty="0"/>
              <a:t>(komunikaty głosowe, informacje ustne, sygnalizacje dźwiękowe)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ClrTx/>
              <a:buSzPts val="2000"/>
              <a:buFont typeface="Arial" panose="020B0604020202020204" pitchFamily="34" charset="0"/>
              <a:buChar char="•"/>
            </a:pPr>
            <a:r>
              <a:rPr lang="pl-PL" sz="2000" b="1" dirty="0" smtClean="0"/>
              <a:t>korzystanie </a:t>
            </a:r>
            <a:r>
              <a:rPr lang="pl-PL" sz="2000" b="1" dirty="0"/>
              <a:t>głównie z informacji wizualnej </a:t>
            </a:r>
            <a:r>
              <a:rPr lang="pl-PL" sz="2000" dirty="0"/>
              <a:t>– duże znaczenie czytelnych i zrozumiałych oznaczeń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ClrTx/>
              <a:buSzPts val="2000"/>
              <a:buFont typeface="Arial" panose="020B0604020202020204" pitchFamily="34" charset="0"/>
              <a:buChar char="•"/>
            </a:pPr>
            <a:r>
              <a:rPr lang="pl-PL" sz="2000" b="1" dirty="0" smtClean="0"/>
              <a:t>w </a:t>
            </a:r>
            <a:r>
              <a:rPr lang="pl-PL" sz="2000" b="1" dirty="0"/>
              <a:t>przypadku osób korzystających z resztek słuchu utrudniona lub całkowicie niemożliwa komunikacja w niekorzystnych warunkach </a:t>
            </a:r>
            <a:r>
              <a:rPr lang="pl-PL" sz="2000" dirty="0"/>
              <a:t>(tłok, hałas, towarzyszące głośne rozmowy)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ClrTx/>
              <a:buSzPts val="2000"/>
              <a:buFont typeface="Arial" panose="020B0604020202020204" pitchFamily="34" charset="0"/>
              <a:buChar char="•"/>
            </a:pPr>
            <a:r>
              <a:rPr lang="pl-PL" sz="2000" b="1" dirty="0" smtClean="0"/>
              <a:t>często </a:t>
            </a:r>
            <a:r>
              <a:rPr lang="pl-PL" sz="2000" b="1" dirty="0"/>
              <a:t>ograniczone zrozumienie skomplikowanego słownictwa i pojęć abstrakcyjnych</a:t>
            </a:r>
            <a:r>
              <a:rPr lang="pl-PL" sz="2000" dirty="0"/>
              <a:t>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56952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dirty="0"/>
              <a:t>Niepełnosprawność ruchowa (1)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26570" y="1763613"/>
            <a:ext cx="9287888" cy="468000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ts val="2400"/>
            </a:pPr>
            <a:r>
              <a:rPr lang="pl-PL" sz="2400" b="1" dirty="0"/>
              <a:t>Osoby mające problem z: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ClrTx/>
              <a:buSzPts val="2000"/>
              <a:buFont typeface="Arial" panose="020B0604020202020204" pitchFamily="34" charset="0"/>
              <a:buChar char="•"/>
            </a:pPr>
            <a:r>
              <a:rPr lang="pl-PL" sz="2400" dirty="0" smtClean="0"/>
              <a:t>poruszaniem </a:t>
            </a:r>
            <a:r>
              <a:rPr lang="pl-PL" sz="2400" dirty="0"/>
              <a:t>się (osoby na wózkach, poruszające się o kulach, o lasce, z balkonikiem)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ClrTx/>
              <a:buSzPts val="2000"/>
              <a:buFont typeface="Arial" panose="020B0604020202020204" pitchFamily="34" charset="0"/>
              <a:buChar char="•"/>
            </a:pPr>
            <a:r>
              <a:rPr lang="pl-PL" sz="2400" dirty="0" smtClean="0"/>
              <a:t>osoby </a:t>
            </a:r>
            <a:r>
              <a:rPr lang="pl-PL" sz="2400" dirty="0"/>
              <a:t>mające problem z kończynami górnymi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ClrTx/>
              <a:buSzPts val="2000"/>
              <a:buFont typeface="Arial" panose="020B0604020202020204" pitchFamily="34" charset="0"/>
              <a:buChar char="•"/>
            </a:pPr>
            <a:r>
              <a:rPr lang="pl-PL" sz="2400" dirty="0" smtClean="0"/>
              <a:t>osoby </a:t>
            </a:r>
            <a:r>
              <a:rPr lang="pl-PL" sz="2400" dirty="0"/>
              <a:t>mające problem zarówno z kończynami dolnymi, </a:t>
            </a:r>
            <a:r>
              <a:rPr lang="pl-PL" sz="2400" dirty="0" smtClean="0"/>
              <a:t/>
            </a:r>
            <a:br>
              <a:rPr lang="pl-PL" sz="2400" dirty="0" smtClean="0"/>
            </a:br>
            <a:r>
              <a:rPr lang="pl-PL" sz="2400" dirty="0" smtClean="0"/>
              <a:t>jak </a:t>
            </a:r>
            <a:r>
              <a:rPr lang="pl-PL" sz="2400" dirty="0"/>
              <a:t>i górnymi i </a:t>
            </a:r>
            <a:r>
              <a:rPr lang="pl-PL" sz="2400" dirty="0" smtClean="0"/>
              <a:t>wymagające </a:t>
            </a:r>
            <a:r>
              <a:rPr lang="pl-PL" sz="2400" dirty="0"/>
              <a:t>stałej pomocy drugiej </a:t>
            </a:r>
            <a:r>
              <a:rPr lang="pl-PL" sz="2400" dirty="0" smtClean="0"/>
              <a:t>osoby</a:t>
            </a:r>
            <a:endParaRPr lang="pl-PL" sz="2400" dirty="0"/>
          </a:p>
          <a:p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2424236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817514" y="3203773"/>
            <a:ext cx="7056784" cy="123178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l-PL" dirty="0"/>
              <a:t>Zwiększanie dostępności uczelni dla osób z niepełnosprawnościami – szkolenie świadomościowe</a:t>
            </a:r>
          </a:p>
        </p:txBody>
      </p:sp>
    </p:spTree>
    <p:extLst>
      <p:ext uri="{BB962C8B-B14F-4D97-AF65-F5344CB8AC3E}">
        <p14:creationId xmlns:p14="http://schemas.microsoft.com/office/powerpoint/2010/main" val="1099463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5526" y="611485"/>
            <a:ext cx="8640381" cy="1080001"/>
          </a:xfrm>
        </p:spPr>
        <p:txBody>
          <a:bodyPr>
            <a:normAutofit/>
          </a:bodyPr>
          <a:lstStyle/>
          <a:p>
            <a:r>
              <a:rPr lang="pl-PL" sz="3600" dirty="0"/>
              <a:t>Niepełnosprawność ruchowa (2)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25526" y="1403573"/>
            <a:ext cx="8640382" cy="468000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ts val="2400"/>
            </a:pPr>
            <a:r>
              <a:rPr lang="pl-PL" sz="2200" b="1" dirty="0"/>
              <a:t>Bariery</a:t>
            </a:r>
            <a:r>
              <a:rPr lang="pl-PL" sz="2200" dirty="0"/>
              <a:t>:</a:t>
            </a:r>
          </a:p>
          <a:p>
            <a:pPr marL="457200" indent="-457200">
              <a:lnSpc>
                <a:spcPct val="160000"/>
              </a:lnSpc>
              <a:spcBef>
                <a:spcPts val="0"/>
              </a:spcBef>
              <a:buClrTx/>
              <a:buSzPts val="2000"/>
              <a:buFont typeface="Arial" panose="020B0604020202020204" pitchFamily="34" charset="0"/>
              <a:buChar char="•"/>
            </a:pPr>
            <a:r>
              <a:rPr lang="pl-PL" sz="2200" dirty="0" smtClean="0"/>
              <a:t>niedostępność </a:t>
            </a:r>
            <a:r>
              <a:rPr lang="pl-PL" sz="2200" dirty="0"/>
              <a:t>lub ograniczony dostęp do ciągów komunikacyjnych</a:t>
            </a:r>
          </a:p>
          <a:p>
            <a:pPr marL="457200" indent="-457200">
              <a:lnSpc>
                <a:spcPct val="160000"/>
              </a:lnSpc>
              <a:spcBef>
                <a:spcPts val="0"/>
              </a:spcBef>
              <a:buClrTx/>
              <a:buSzPts val="2000"/>
              <a:buFont typeface="Arial" panose="020B0604020202020204" pitchFamily="34" charset="0"/>
              <a:buChar char="•"/>
            </a:pPr>
            <a:r>
              <a:rPr lang="pl-PL" sz="2200" dirty="0" smtClean="0"/>
              <a:t>schody</a:t>
            </a:r>
            <a:endParaRPr lang="pl-PL" sz="2200" dirty="0"/>
          </a:p>
          <a:p>
            <a:pPr marL="457200" indent="-457200">
              <a:lnSpc>
                <a:spcPct val="160000"/>
              </a:lnSpc>
              <a:spcBef>
                <a:spcPts val="0"/>
              </a:spcBef>
              <a:buClrTx/>
              <a:buSzPts val="2000"/>
              <a:buFont typeface="Arial" panose="020B0604020202020204" pitchFamily="34" charset="0"/>
              <a:buChar char="•"/>
            </a:pPr>
            <a:r>
              <a:rPr lang="pl-PL" sz="2200" dirty="0" smtClean="0"/>
              <a:t>zbyt </a:t>
            </a:r>
            <a:r>
              <a:rPr lang="pl-PL" sz="2200" dirty="0"/>
              <a:t>małe windy</a:t>
            </a:r>
          </a:p>
          <a:p>
            <a:pPr marL="457200" indent="-457200">
              <a:lnSpc>
                <a:spcPct val="160000"/>
              </a:lnSpc>
              <a:spcBef>
                <a:spcPts val="0"/>
              </a:spcBef>
              <a:buClrTx/>
              <a:buSzPts val="2000"/>
              <a:buFont typeface="Arial" panose="020B0604020202020204" pitchFamily="34" charset="0"/>
              <a:buChar char="•"/>
            </a:pPr>
            <a:r>
              <a:rPr lang="pl-PL" sz="2200" dirty="0" smtClean="0"/>
              <a:t>zbyt </a:t>
            </a:r>
            <a:r>
              <a:rPr lang="pl-PL" sz="2200" dirty="0"/>
              <a:t>wąskie przejścia i drzwi</a:t>
            </a:r>
          </a:p>
          <a:p>
            <a:pPr marL="457200" indent="-457200">
              <a:lnSpc>
                <a:spcPct val="160000"/>
              </a:lnSpc>
              <a:spcBef>
                <a:spcPts val="0"/>
              </a:spcBef>
              <a:buClrTx/>
              <a:buSzPts val="2000"/>
              <a:buFont typeface="Arial" panose="020B0604020202020204" pitchFamily="34" charset="0"/>
              <a:buChar char="•"/>
            </a:pPr>
            <a:r>
              <a:rPr lang="pl-PL" sz="2200" dirty="0" smtClean="0"/>
              <a:t>ciężkie </a:t>
            </a:r>
            <a:r>
              <a:rPr lang="pl-PL" sz="2200" dirty="0"/>
              <a:t>drzwi, szczególnie z mechanizmem samozamykającym</a:t>
            </a:r>
          </a:p>
          <a:p>
            <a:pPr marL="457200" indent="-457200">
              <a:lnSpc>
                <a:spcPct val="160000"/>
              </a:lnSpc>
              <a:spcBef>
                <a:spcPts val="0"/>
              </a:spcBef>
              <a:buClrTx/>
              <a:buSzPts val="2000"/>
              <a:buFont typeface="Arial" panose="020B0604020202020204" pitchFamily="34" charset="0"/>
              <a:buChar char="•"/>
            </a:pPr>
            <a:r>
              <a:rPr lang="pl-PL" sz="2200" dirty="0" smtClean="0"/>
              <a:t>drzwi </a:t>
            </a:r>
            <a:r>
              <a:rPr lang="pl-PL" sz="2200" dirty="0"/>
              <a:t>obrotowe</a:t>
            </a:r>
          </a:p>
          <a:p>
            <a:pPr marL="457200" indent="-457200">
              <a:lnSpc>
                <a:spcPct val="160000"/>
              </a:lnSpc>
              <a:spcBef>
                <a:spcPts val="0"/>
              </a:spcBef>
              <a:buClrTx/>
              <a:buSzPts val="2000"/>
              <a:buFont typeface="Arial" panose="020B0604020202020204" pitchFamily="34" charset="0"/>
              <a:buChar char="•"/>
            </a:pPr>
            <a:r>
              <a:rPr lang="pl-PL" sz="2200" dirty="0" smtClean="0"/>
              <a:t>śliskie </a:t>
            </a:r>
            <a:r>
              <a:rPr lang="pl-PL" sz="2200" dirty="0"/>
              <a:t>bądź pokryte grubym dywanem </a:t>
            </a:r>
            <a:r>
              <a:rPr lang="pl-PL" sz="2200" dirty="0" smtClean="0"/>
              <a:t>podłogi</a:t>
            </a:r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2680451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5908" y="611485"/>
            <a:ext cx="8640381" cy="1080001"/>
          </a:xfrm>
        </p:spPr>
        <p:txBody>
          <a:bodyPr>
            <a:normAutofit/>
          </a:bodyPr>
          <a:lstStyle/>
          <a:p>
            <a:r>
              <a:rPr lang="pl-PL" sz="3600" dirty="0"/>
              <a:t>Niepełnosprawność ruchowa (3)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25907" y="1403573"/>
            <a:ext cx="8640382" cy="4968552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50000"/>
              </a:lnSpc>
              <a:spcBef>
                <a:spcPts val="0"/>
              </a:spcBef>
              <a:buClrTx/>
              <a:buSzPts val="2000"/>
              <a:buFont typeface="Arial" panose="020B0604020202020204" pitchFamily="34" charset="0"/>
              <a:buChar char="•"/>
            </a:pPr>
            <a:r>
              <a:rPr lang="pl-PL" sz="2400" dirty="0"/>
              <a:t>niedostępność lub </a:t>
            </a:r>
            <a:r>
              <a:rPr lang="pl-PL" sz="2400" b="1" dirty="0"/>
              <a:t>utrudniony dostęp do przycisków </a:t>
            </a:r>
            <a:r>
              <a:rPr lang="pl-PL" sz="2400" dirty="0" smtClean="0"/>
              <a:t/>
            </a:r>
            <a:br>
              <a:rPr lang="pl-PL" sz="2400" dirty="0" smtClean="0"/>
            </a:br>
            <a:r>
              <a:rPr lang="pl-PL" sz="2400" dirty="0" smtClean="0"/>
              <a:t>i </a:t>
            </a:r>
            <a:r>
              <a:rPr lang="pl-PL" sz="2400" dirty="0"/>
              <a:t>przedmiotów znajdujących się na niewłaściwej </a:t>
            </a:r>
            <a:r>
              <a:rPr lang="pl-PL" sz="2400" dirty="0" smtClean="0"/>
              <a:t>wysokości,</a:t>
            </a:r>
            <a:endParaRPr lang="pl-PL" sz="2400" dirty="0"/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ClrTx/>
              <a:buSzPts val="2000"/>
              <a:buFont typeface="Arial" panose="020B0604020202020204" pitchFamily="34" charset="0"/>
              <a:buChar char="•"/>
            </a:pPr>
            <a:r>
              <a:rPr lang="pl-PL" sz="2400" b="1" dirty="0" smtClean="0"/>
              <a:t>brak wystarczającej przestrzeni </a:t>
            </a:r>
            <a:r>
              <a:rPr lang="pl-PL" sz="2400" dirty="0" smtClean="0"/>
              <a:t>do </a:t>
            </a:r>
            <a:r>
              <a:rPr lang="pl-PL" sz="2400" dirty="0"/>
              <a:t>swobodnego przemieszczania się osoby na wózku, o kulach </a:t>
            </a:r>
            <a:r>
              <a:rPr lang="pl-PL" sz="2400" dirty="0" smtClean="0"/>
              <a:t/>
            </a:r>
            <a:br>
              <a:rPr lang="pl-PL" sz="2400" dirty="0" smtClean="0"/>
            </a:br>
            <a:r>
              <a:rPr lang="pl-PL" sz="2400" dirty="0" smtClean="0"/>
              <a:t>lub </a:t>
            </a:r>
            <a:r>
              <a:rPr lang="pl-PL" sz="2400" dirty="0"/>
              <a:t>z balkonikiem (np. sale wykładowe</a:t>
            </a:r>
            <a:r>
              <a:rPr lang="pl-PL" sz="2400" dirty="0" smtClean="0"/>
              <a:t>),</a:t>
            </a:r>
            <a:endParaRPr lang="pl-PL" sz="2400" dirty="0"/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ClrTx/>
              <a:buSzPts val="2000"/>
              <a:buFont typeface="Arial" panose="020B0604020202020204" pitchFamily="34" charset="0"/>
              <a:buChar char="•"/>
            </a:pPr>
            <a:r>
              <a:rPr lang="pl-PL" sz="2400" dirty="0"/>
              <a:t>trudności w pokonywaniu </a:t>
            </a:r>
            <a:r>
              <a:rPr lang="pl-PL" sz="2400" b="1" dirty="0"/>
              <a:t>dużych </a:t>
            </a:r>
            <a:r>
              <a:rPr lang="pl-PL" sz="2400" b="1" dirty="0" smtClean="0"/>
              <a:t>odległości</a:t>
            </a:r>
            <a:r>
              <a:rPr lang="pl-PL" sz="2400" dirty="0" smtClean="0"/>
              <a:t>,</a:t>
            </a:r>
            <a:endParaRPr lang="pl-PL" sz="2400" b="1" dirty="0"/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ClrTx/>
              <a:buSzPts val="2000"/>
              <a:buFont typeface="Arial" panose="020B0604020202020204" pitchFamily="34" charset="0"/>
              <a:buChar char="•"/>
            </a:pPr>
            <a:r>
              <a:rPr lang="pl-PL" sz="2400" dirty="0"/>
              <a:t>trudności w uzyskaniu właściwej pomocy w pokonaniu istniejących </a:t>
            </a:r>
            <a:r>
              <a:rPr lang="pl-PL" sz="2400" dirty="0" smtClean="0"/>
              <a:t>barier.</a:t>
            </a:r>
            <a:endParaRPr lang="pl-PL" sz="2400" dirty="0"/>
          </a:p>
          <a:p>
            <a:pPr>
              <a:lnSpc>
                <a:spcPct val="150000"/>
              </a:lnSpc>
            </a:pP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135959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5524" y="683493"/>
            <a:ext cx="8640381" cy="1080001"/>
          </a:xfrm>
        </p:spPr>
        <p:txBody>
          <a:bodyPr>
            <a:normAutofit/>
          </a:bodyPr>
          <a:lstStyle/>
          <a:p>
            <a:r>
              <a:rPr lang="pl-PL" sz="3600" dirty="0"/>
              <a:t>Niepełnosprawność narządu mowy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25524" y="1579005"/>
            <a:ext cx="8640382" cy="4680002"/>
          </a:xfrm>
        </p:spPr>
        <p:txBody>
          <a:bodyPr>
            <a:noAutofit/>
          </a:bodyPr>
          <a:lstStyle/>
          <a:p>
            <a:pPr marL="457200" indent="-457200">
              <a:lnSpc>
                <a:spcPct val="160000"/>
              </a:lnSpc>
              <a:spcBef>
                <a:spcPts val="0"/>
              </a:spcBef>
              <a:buClrTx/>
              <a:buSzPts val="2000"/>
              <a:buFont typeface="Arial" panose="020B0604020202020204" pitchFamily="34" charset="0"/>
              <a:buChar char="•"/>
            </a:pPr>
            <a:r>
              <a:rPr lang="pl-PL" sz="2200" dirty="0"/>
              <a:t>osoby mające istotne problemy z artykulacją, np. jąkające się, sepleniące, z silną mową nosową</a:t>
            </a:r>
          </a:p>
          <a:p>
            <a:pPr marL="200482" indent="-200482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ts val="2400"/>
            </a:pPr>
            <a:r>
              <a:rPr lang="pl-PL" sz="2200" b="1" dirty="0" smtClean="0"/>
              <a:t>Bariery</a:t>
            </a:r>
            <a:r>
              <a:rPr lang="pl-PL" sz="2200" b="1" dirty="0"/>
              <a:t>: </a:t>
            </a:r>
            <a:endParaRPr lang="pl-PL" sz="2200" dirty="0"/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ClrTx/>
              <a:buSzPts val="2000"/>
              <a:buFont typeface="Arial" panose="020B0604020202020204" pitchFamily="34" charset="0"/>
              <a:buChar char="•"/>
            </a:pPr>
            <a:r>
              <a:rPr lang="pl-PL" sz="2200" dirty="0"/>
              <a:t>trudności w wypowiadaniu </a:t>
            </a:r>
            <a:r>
              <a:rPr lang="pl-PL" sz="2200" b="1" dirty="0"/>
              <a:t>długich i skomplikowanych wyrazów i </a:t>
            </a:r>
            <a:r>
              <a:rPr lang="pl-PL" sz="2200" b="1" dirty="0" smtClean="0"/>
              <a:t>zdań</a:t>
            </a:r>
            <a:r>
              <a:rPr lang="pl-PL" sz="2200" dirty="0" smtClean="0"/>
              <a:t>,</a:t>
            </a:r>
            <a:endParaRPr lang="pl-PL" sz="2200" dirty="0"/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ClrTx/>
              <a:buSzPts val="2000"/>
              <a:buFont typeface="Arial" panose="020B0604020202020204" pitchFamily="34" charset="0"/>
              <a:buChar char="•"/>
            </a:pPr>
            <a:r>
              <a:rPr lang="pl-PL" sz="2200" dirty="0"/>
              <a:t>trudności w szybkim komunikowaniu się (np. </a:t>
            </a:r>
            <a:r>
              <a:rPr lang="pl-PL" sz="2200" b="1" dirty="0"/>
              <a:t>uczestnictwo </a:t>
            </a:r>
            <a:r>
              <a:rPr lang="pl-PL" sz="2200" b="1" dirty="0" smtClean="0"/>
              <a:t/>
            </a:r>
            <a:br>
              <a:rPr lang="pl-PL" sz="2200" b="1" dirty="0" smtClean="0"/>
            </a:br>
            <a:r>
              <a:rPr lang="pl-PL" sz="2200" b="1" dirty="0" smtClean="0"/>
              <a:t>w </a:t>
            </a:r>
            <a:r>
              <a:rPr lang="pl-PL" sz="2200" b="1" dirty="0"/>
              <a:t>dyskusji</a:t>
            </a:r>
            <a:r>
              <a:rPr lang="pl-PL" sz="2200" dirty="0" smtClean="0"/>
              <a:t>),</a:t>
            </a:r>
            <a:endParaRPr lang="pl-PL" sz="2200" dirty="0"/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ClrTx/>
              <a:buSzPts val="2000"/>
              <a:buFont typeface="Arial" panose="020B0604020202020204" pitchFamily="34" charset="0"/>
              <a:buChar char="•"/>
            </a:pPr>
            <a:r>
              <a:rPr lang="pl-PL" sz="2200" dirty="0"/>
              <a:t>czasem występująca niechęć do podejmowania komunikacji werbalnej.</a:t>
            </a:r>
          </a:p>
          <a:p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470945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5906" y="827509"/>
            <a:ext cx="8640381" cy="1080001"/>
          </a:xfrm>
        </p:spPr>
        <p:txBody>
          <a:bodyPr>
            <a:normAutofit/>
          </a:bodyPr>
          <a:lstStyle/>
          <a:p>
            <a:r>
              <a:rPr lang="pl-PL" sz="3600" dirty="0"/>
              <a:t>Kryzysy psychiczne (1)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25906" y="1691605"/>
            <a:ext cx="8640382" cy="468000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ts val="2400"/>
            </a:pPr>
            <a:r>
              <a:rPr lang="pl-PL" sz="2400" dirty="0"/>
              <a:t>Z zaburzeniami psychicznymi mamy do czynienia w sytuacji, gdy negatywnie wpływają one na codzienne funkcjonowanie </a:t>
            </a:r>
            <a:r>
              <a:rPr lang="pl-PL" sz="2400" dirty="0" smtClean="0"/>
              <a:t/>
            </a:r>
            <a:br>
              <a:rPr lang="pl-PL" sz="2400" dirty="0" smtClean="0"/>
            </a:br>
            <a:r>
              <a:rPr lang="pl-PL" sz="2400" dirty="0" smtClean="0"/>
              <a:t>i </a:t>
            </a:r>
            <a:r>
              <a:rPr lang="pl-PL" sz="2400" dirty="0"/>
              <a:t>stają się dalece uciążliwe dla osoby, której dotyczą i jej otoczenia. 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ClrTx/>
              <a:buSzPts val="2000"/>
              <a:buFont typeface="Arial" panose="020B0604020202020204" pitchFamily="34" charset="0"/>
              <a:buChar char="•"/>
            </a:pPr>
            <a:r>
              <a:rPr lang="pl-PL" sz="2200" dirty="0"/>
              <a:t>najczęściej występujące to: </a:t>
            </a:r>
            <a:r>
              <a:rPr lang="pl-PL" sz="2200" b="1" dirty="0"/>
              <a:t>paranoja, zaburzenia dwubiegunowe, schizofrenia, depresja, zaburzenia osobowości i lękowe</a:t>
            </a:r>
            <a:r>
              <a:rPr lang="pl-PL" sz="2200" dirty="0" smtClean="0"/>
              <a:t>.</a:t>
            </a:r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1660288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48411" y="539477"/>
            <a:ext cx="8640381" cy="1080001"/>
          </a:xfrm>
        </p:spPr>
        <p:txBody>
          <a:bodyPr>
            <a:normAutofit/>
          </a:bodyPr>
          <a:lstStyle/>
          <a:p>
            <a:r>
              <a:rPr lang="pl-PL" sz="3600" dirty="0"/>
              <a:t>Kryzysy psychiczne (2)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41802" y="1403573"/>
            <a:ext cx="8840607" cy="4896544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Clr>
                <a:prstClr val="black"/>
              </a:buClr>
              <a:buSzPts val="2400"/>
            </a:pPr>
            <a:r>
              <a:rPr lang="pl-PL" sz="2600" dirty="0">
                <a:solidFill>
                  <a:prstClr val="black"/>
                </a:solidFill>
              </a:rPr>
              <a:t>Mają różnorodny przebieg: 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prstClr val="black"/>
              </a:buClr>
              <a:buSzPts val="2400"/>
              <a:buFont typeface="Arial" panose="020B0604020202020204" pitchFamily="34" charset="0"/>
              <a:buChar char="•"/>
            </a:pPr>
            <a:r>
              <a:rPr lang="pl-PL" sz="2600" b="1" dirty="0">
                <a:solidFill>
                  <a:prstClr val="black"/>
                </a:solidFill>
              </a:rPr>
              <a:t>depresję</a:t>
            </a:r>
            <a:r>
              <a:rPr lang="pl-PL" sz="2600" dirty="0">
                <a:solidFill>
                  <a:prstClr val="black"/>
                </a:solidFill>
              </a:rPr>
              <a:t> charakteryzuje obniżenie nastroju przez większość dnia, brak motywacji do działań, myśli </a:t>
            </a:r>
            <a:r>
              <a:rPr lang="pl-PL" sz="2600" dirty="0" smtClean="0">
                <a:solidFill>
                  <a:prstClr val="black"/>
                </a:solidFill>
              </a:rPr>
              <a:t>samobójcze,</a:t>
            </a:r>
            <a:endParaRPr lang="pl-PL" sz="2600" dirty="0">
              <a:solidFill>
                <a:prstClr val="black"/>
              </a:solidFill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prstClr val="black"/>
              </a:buClr>
              <a:buSzPts val="2400"/>
              <a:buFont typeface="Arial" panose="020B0604020202020204" pitchFamily="34" charset="0"/>
              <a:buChar char="•"/>
            </a:pPr>
            <a:r>
              <a:rPr lang="pl-PL" sz="2600" dirty="0">
                <a:solidFill>
                  <a:prstClr val="black"/>
                </a:solidFill>
              </a:rPr>
              <a:t>w </a:t>
            </a:r>
            <a:r>
              <a:rPr lang="pl-PL" sz="2600" b="1" dirty="0">
                <a:solidFill>
                  <a:prstClr val="black"/>
                </a:solidFill>
              </a:rPr>
              <a:t>zaburzeniach dwubiegunowych </a:t>
            </a:r>
            <a:r>
              <a:rPr lang="pl-PL" sz="2600" dirty="0">
                <a:solidFill>
                  <a:prstClr val="black"/>
                </a:solidFill>
              </a:rPr>
              <a:t>występują wahania nastroju od manii do </a:t>
            </a:r>
            <a:r>
              <a:rPr lang="pl-PL" sz="2600" dirty="0" smtClean="0">
                <a:solidFill>
                  <a:prstClr val="black"/>
                </a:solidFill>
              </a:rPr>
              <a:t>depresji,</a:t>
            </a:r>
            <a:endParaRPr lang="pl-PL" sz="2600" dirty="0">
              <a:solidFill>
                <a:prstClr val="black"/>
              </a:solidFill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prstClr val="black"/>
              </a:buClr>
              <a:buSzPts val="2400"/>
              <a:buFont typeface="Arial" panose="020B0604020202020204" pitchFamily="34" charset="0"/>
              <a:buChar char="•"/>
            </a:pPr>
            <a:r>
              <a:rPr lang="pl-PL" sz="2600" b="1" dirty="0">
                <a:solidFill>
                  <a:prstClr val="black"/>
                </a:solidFill>
              </a:rPr>
              <a:t>zaburzenia lękowe </a:t>
            </a:r>
            <a:r>
              <a:rPr lang="pl-PL" sz="2600" dirty="0">
                <a:solidFill>
                  <a:prstClr val="black"/>
                </a:solidFill>
              </a:rPr>
              <a:t>powodują trudności w koncentracji, zawroty głowy, napady paniki i skrajnego </a:t>
            </a:r>
            <a:r>
              <a:rPr lang="pl-PL" sz="2600" dirty="0" smtClean="0">
                <a:solidFill>
                  <a:prstClr val="black"/>
                </a:solidFill>
              </a:rPr>
              <a:t>strachu,</a:t>
            </a:r>
            <a:endParaRPr lang="pl-PL" sz="2600" dirty="0">
              <a:solidFill>
                <a:prstClr val="black"/>
              </a:solidFill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prstClr val="black"/>
              </a:buClr>
              <a:buSzPts val="2400"/>
              <a:buFont typeface="Arial" panose="020B0604020202020204" pitchFamily="34" charset="0"/>
              <a:buChar char="•"/>
            </a:pPr>
            <a:r>
              <a:rPr lang="pl-PL" sz="2600" dirty="0">
                <a:solidFill>
                  <a:prstClr val="black"/>
                </a:solidFill>
              </a:rPr>
              <a:t>w </a:t>
            </a:r>
            <a:r>
              <a:rPr lang="pl-PL" sz="2600" b="1" dirty="0">
                <a:solidFill>
                  <a:prstClr val="black"/>
                </a:solidFill>
              </a:rPr>
              <a:t>schizofrenii</a:t>
            </a:r>
            <a:r>
              <a:rPr lang="pl-PL" sz="2600" dirty="0">
                <a:solidFill>
                  <a:prstClr val="black"/>
                </a:solidFill>
              </a:rPr>
              <a:t> występują </a:t>
            </a:r>
            <a:r>
              <a:rPr lang="pl-PL" sz="2600" dirty="0" smtClean="0">
                <a:solidFill>
                  <a:prstClr val="black"/>
                </a:solidFill>
              </a:rPr>
              <a:t>urojenia, halucynacje, obniżony nastrój, spowolnienie, problemy z koncentracją, zubożenie poznawcze i komunikacyjne oraz </a:t>
            </a:r>
            <a:r>
              <a:rPr lang="pl-PL" sz="2600" dirty="0">
                <a:solidFill>
                  <a:prstClr val="black"/>
                </a:solidFill>
              </a:rPr>
              <a:t>może </a:t>
            </a:r>
            <a:r>
              <a:rPr lang="pl-PL" sz="2600" dirty="0" smtClean="0">
                <a:solidFill>
                  <a:prstClr val="black"/>
                </a:solidFill>
              </a:rPr>
              <a:t>brakować </a:t>
            </a:r>
            <a:r>
              <a:rPr lang="pl-PL" sz="2600" dirty="0">
                <a:solidFill>
                  <a:prstClr val="black"/>
                </a:solidFill>
              </a:rPr>
              <a:t>emocjonalnej </a:t>
            </a:r>
            <a:r>
              <a:rPr lang="pl-PL" sz="2600" dirty="0" smtClean="0">
                <a:solidFill>
                  <a:prstClr val="black"/>
                </a:solidFill>
              </a:rPr>
              <a:t>ekspresji.</a:t>
            </a:r>
            <a:endParaRPr lang="pl-PL" sz="2600" dirty="0">
              <a:solidFill>
                <a:prstClr val="black"/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ts val="2400"/>
            </a:pP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3101525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dirty="0"/>
              <a:t>Autyzm i zaburzenia pokrewne (1)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Clr>
                <a:prstClr val="black"/>
              </a:buClr>
              <a:buSzPts val="2400"/>
            </a:pPr>
            <a:r>
              <a:rPr lang="pl-PL" sz="2400" b="1" dirty="0" smtClean="0">
                <a:solidFill>
                  <a:prstClr val="black"/>
                </a:solidFill>
              </a:rPr>
              <a:t>Cechy charakterystyczne</a:t>
            </a:r>
            <a:r>
              <a:rPr lang="pl-PL" sz="2400" dirty="0" smtClean="0">
                <a:solidFill>
                  <a:prstClr val="black"/>
                </a:solidFill>
              </a:rPr>
              <a:t>: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prstClr val="black"/>
              </a:buClr>
              <a:buSzPts val="2400"/>
              <a:buFont typeface="Arial" panose="020B0604020202020204" pitchFamily="34" charset="0"/>
              <a:buChar char="•"/>
            </a:pPr>
            <a:r>
              <a:rPr lang="pl-PL" sz="2400" dirty="0" smtClean="0">
                <a:solidFill>
                  <a:prstClr val="black"/>
                </a:solidFill>
              </a:rPr>
              <a:t>inny </a:t>
            </a:r>
            <a:r>
              <a:rPr lang="pl-PL" sz="2400" dirty="0">
                <a:solidFill>
                  <a:prstClr val="black"/>
                </a:solidFill>
              </a:rPr>
              <a:t>sposób odczuwania, myślenia i </a:t>
            </a:r>
            <a:r>
              <a:rPr lang="pl-PL" sz="2400" dirty="0" smtClean="0">
                <a:solidFill>
                  <a:prstClr val="black"/>
                </a:solidFill>
              </a:rPr>
              <a:t>działania,</a:t>
            </a:r>
            <a:endParaRPr lang="pl-PL" sz="2400" dirty="0">
              <a:solidFill>
                <a:prstClr val="black"/>
              </a:solidFill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prstClr val="black"/>
              </a:buClr>
              <a:buSzPts val="2400"/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prstClr val="black"/>
                </a:solidFill>
              </a:rPr>
              <a:t>problemy z </a:t>
            </a:r>
            <a:r>
              <a:rPr lang="pl-PL" sz="2400" dirty="0" smtClean="0">
                <a:solidFill>
                  <a:prstClr val="black"/>
                </a:solidFill>
              </a:rPr>
              <a:t>komunikacją,</a:t>
            </a:r>
            <a:endParaRPr lang="pl-PL" sz="2400" dirty="0">
              <a:solidFill>
                <a:prstClr val="black"/>
              </a:solidFill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prstClr val="black"/>
              </a:buClr>
              <a:buSzPts val="2400"/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prstClr val="black"/>
                </a:solidFill>
              </a:rPr>
              <a:t>trudności w relacjach </a:t>
            </a:r>
            <a:r>
              <a:rPr lang="pl-PL" sz="2400" dirty="0" smtClean="0">
                <a:solidFill>
                  <a:prstClr val="black"/>
                </a:solidFill>
              </a:rPr>
              <a:t>społecznych,</a:t>
            </a:r>
            <a:endParaRPr lang="pl-PL" sz="2400" dirty="0">
              <a:solidFill>
                <a:prstClr val="black"/>
              </a:solidFill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prstClr val="black"/>
              </a:buClr>
              <a:buSzPts val="2400"/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prstClr val="black"/>
                </a:solidFill>
              </a:rPr>
              <a:t>sztywność zachowań, stereotypie, </a:t>
            </a:r>
            <a:r>
              <a:rPr lang="pl-PL" sz="2400" dirty="0" smtClean="0">
                <a:solidFill>
                  <a:prstClr val="black"/>
                </a:solidFill>
              </a:rPr>
              <a:t>fiksacje,</a:t>
            </a:r>
            <a:endParaRPr lang="pl-PL" sz="2400" dirty="0">
              <a:solidFill>
                <a:prstClr val="black"/>
              </a:solidFill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prstClr val="black"/>
              </a:buClr>
              <a:buSzPts val="2400"/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prstClr val="black"/>
                </a:solidFill>
              </a:rPr>
              <a:t>nadwrażliwości </a:t>
            </a:r>
            <a:r>
              <a:rPr lang="pl-PL" sz="2400" dirty="0" smtClean="0"/>
              <a:t>sensoryczne.</a:t>
            </a:r>
            <a:endParaRPr lang="pl-PL" sz="2400" dirty="0"/>
          </a:p>
          <a:p>
            <a:pPr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ts val="2400"/>
            </a:pPr>
            <a:endParaRPr lang="pl-PL" sz="2000" dirty="0"/>
          </a:p>
        </p:txBody>
      </p:sp>
      <p:pic>
        <p:nvPicPr>
          <p:cNvPr id="4" name="Obraz 3" descr="tęczowy znak nieskończoności-symbol neuroróżnorodności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2130" y="611485"/>
            <a:ext cx="3006425" cy="2520280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7866186" y="2627709"/>
            <a:ext cx="17281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c</a:t>
            </a:r>
            <a:r>
              <a:rPr lang="pl-PL" sz="1000" dirty="0" smtClean="0"/>
              <a:t>anva.pl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3847912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5524" y="539477"/>
            <a:ext cx="8640381" cy="770395"/>
          </a:xfrm>
        </p:spPr>
        <p:txBody>
          <a:bodyPr>
            <a:normAutofit/>
          </a:bodyPr>
          <a:lstStyle/>
          <a:p>
            <a:r>
              <a:rPr lang="pl-PL" sz="3600" dirty="0"/>
              <a:t>Autyzm i zaburzenia pokrewne (2)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25523" y="1309871"/>
            <a:ext cx="8640382" cy="5206269"/>
          </a:xfrm>
        </p:spPr>
        <p:txBody>
          <a:bodyPr>
            <a:normAutofit/>
          </a:bodyPr>
          <a:lstStyle/>
          <a:p>
            <a:pPr marL="200482" indent="-200482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ts val="2400"/>
            </a:pPr>
            <a:r>
              <a:rPr lang="pl-PL" sz="2200" b="1" dirty="0"/>
              <a:t>Problemy z komunikacją:</a:t>
            </a:r>
            <a:endParaRPr lang="pl-PL" sz="2200" dirty="0"/>
          </a:p>
          <a:p>
            <a:pPr marL="200482" indent="-200482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ts val="2400"/>
              <a:buChar char="•"/>
            </a:pPr>
            <a:r>
              <a:rPr lang="pl-PL" sz="2200" dirty="0"/>
              <a:t>osoby niemówiące lub </a:t>
            </a:r>
            <a:r>
              <a:rPr lang="pl-PL" sz="2200" dirty="0" smtClean="0"/>
              <a:t>z trudnościami w komunikowaniu się, </a:t>
            </a:r>
            <a:r>
              <a:rPr lang="pl-PL" sz="2200" dirty="0"/>
              <a:t>zaburzona mowa dialogowa, </a:t>
            </a:r>
            <a:r>
              <a:rPr lang="pl-PL" sz="2200" b="1" dirty="0"/>
              <a:t>dosłowne używanie języka </a:t>
            </a:r>
            <a:r>
              <a:rPr lang="pl-PL" sz="2200" b="1" dirty="0" smtClean="0"/>
              <a:t>– niezrozumienie </a:t>
            </a:r>
            <a:r>
              <a:rPr lang="pl-PL" sz="2200" b="1" dirty="0"/>
              <a:t>ironii, metafor, żartów.</a:t>
            </a:r>
          </a:p>
          <a:p>
            <a:pPr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ts val="2400"/>
            </a:pPr>
            <a:endParaRPr lang="pl-PL" sz="2200" dirty="0"/>
          </a:p>
          <a:p>
            <a:pPr marL="200482" indent="-200482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ts val="2400"/>
            </a:pPr>
            <a:r>
              <a:rPr lang="pl-PL" sz="2200" b="1" dirty="0"/>
              <a:t>Problemy w kontaktach społecznych:</a:t>
            </a:r>
            <a:endParaRPr lang="pl-PL" sz="2200" dirty="0"/>
          </a:p>
          <a:p>
            <a:pPr marL="200482" indent="-200482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ts val="2400"/>
              <a:buChar char="•"/>
            </a:pPr>
            <a:r>
              <a:rPr lang="pl-PL" sz="2200" dirty="0"/>
              <a:t>zaburzony kontakt wzrokowy, nieprzestrzeganie konwencji społecznych, brak dystansu lub zbytnia izolacja, łatwowierność, </a:t>
            </a:r>
            <a:r>
              <a:rPr lang="pl-PL" sz="2200" b="1" dirty="0"/>
              <a:t>lękowa reakcja na zmianę</a:t>
            </a:r>
            <a:r>
              <a:rPr lang="pl-PL" sz="2200" dirty="0"/>
              <a:t>, działanie wg utartych schematów, fiksacje.</a:t>
            </a:r>
          </a:p>
          <a:p>
            <a:pPr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ts val="2400"/>
            </a:pP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2543983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5522" y="611485"/>
            <a:ext cx="8640381" cy="770395"/>
          </a:xfrm>
        </p:spPr>
        <p:txBody>
          <a:bodyPr>
            <a:normAutofit/>
          </a:bodyPr>
          <a:lstStyle/>
          <a:p>
            <a:r>
              <a:rPr lang="pl-PL" sz="3600" dirty="0"/>
              <a:t>Autyzm i zaburzenia pokrewne (3)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25522" y="1259557"/>
            <a:ext cx="9144920" cy="5112568"/>
          </a:xfrm>
        </p:spPr>
        <p:txBody>
          <a:bodyPr>
            <a:normAutofit/>
          </a:bodyPr>
          <a:lstStyle/>
          <a:p>
            <a:pPr marL="200482" indent="-200482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ts val="2200"/>
            </a:pPr>
            <a:r>
              <a:rPr lang="pl-PL" sz="2400" b="1" dirty="0" smtClean="0"/>
              <a:t>Zaburzenia integracji sensorycznej:</a:t>
            </a:r>
            <a:endParaRPr lang="pl-PL" sz="2400" dirty="0"/>
          </a:p>
          <a:p>
            <a:pPr marL="200482" indent="-200482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ts val="2200"/>
              <a:buChar char="•"/>
            </a:pPr>
            <a:r>
              <a:rPr lang="pl-PL" sz="2400" dirty="0"/>
              <a:t>zaburzenia czucia </a:t>
            </a:r>
            <a:r>
              <a:rPr lang="pl-PL" sz="2400" dirty="0" smtClean="0"/>
              <a:t>– unikanie </a:t>
            </a:r>
            <a:r>
              <a:rPr lang="pl-PL" sz="2400" dirty="0"/>
              <a:t>dotyku, </a:t>
            </a:r>
            <a:r>
              <a:rPr lang="pl-PL" sz="2400" dirty="0" smtClean="0"/>
              <a:t>tłumu lub poszukiwanie silnych wrażeń </a:t>
            </a:r>
            <a:endParaRPr lang="pl-PL" sz="2400" dirty="0"/>
          </a:p>
          <a:p>
            <a:pPr marL="200482" indent="-200482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ts val="2200"/>
              <a:buChar char="•"/>
            </a:pPr>
            <a:r>
              <a:rPr lang="pl-PL" sz="2400" dirty="0" smtClean="0"/>
              <a:t>Nadwrażliwość lub </a:t>
            </a:r>
            <a:r>
              <a:rPr lang="pl-PL" sz="2400" dirty="0" err="1" smtClean="0"/>
              <a:t>podwrażliwość</a:t>
            </a:r>
            <a:r>
              <a:rPr lang="pl-PL" sz="2400" dirty="0" smtClean="0"/>
              <a:t> </a:t>
            </a:r>
            <a:r>
              <a:rPr lang="pl-PL" sz="2400" dirty="0"/>
              <a:t>na bodźce wzrokowe, słuchowe </a:t>
            </a:r>
            <a:r>
              <a:rPr lang="pl-PL" sz="2400" dirty="0" smtClean="0"/>
              <a:t>i/lub </a:t>
            </a:r>
            <a:r>
              <a:rPr lang="pl-PL" sz="2400" dirty="0"/>
              <a:t>zapachowe – zbyt ostre światło, hałas lub dźwięki o określonej częstotliwości, zapach, zaduch mogą powodować rozdrażnienie, reakcje lękowe </a:t>
            </a:r>
            <a:r>
              <a:rPr lang="pl-PL" sz="2400" dirty="0" smtClean="0"/>
              <a:t>i </a:t>
            </a:r>
            <a:r>
              <a:rPr lang="pl-PL" sz="2400" dirty="0"/>
              <a:t>ucieczkowe.</a:t>
            </a:r>
          </a:p>
          <a:p>
            <a:pPr marL="200482" indent="-200482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ts val="2200"/>
            </a:pPr>
            <a:r>
              <a:rPr lang="pl-PL" sz="2400" b="1" dirty="0"/>
              <a:t>Bariery:</a:t>
            </a:r>
            <a:endParaRPr lang="pl-PL" sz="2400" dirty="0"/>
          </a:p>
          <a:p>
            <a:pPr marL="200482" indent="-200482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ts val="2200"/>
              <a:buChar char="•"/>
            </a:pPr>
            <a:r>
              <a:rPr lang="pl-PL" sz="2400" dirty="0"/>
              <a:t> brak akceptacji dla inności</a:t>
            </a:r>
          </a:p>
          <a:p>
            <a:pPr marL="200482" indent="-200482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ts val="2200"/>
              <a:buChar char="•"/>
            </a:pPr>
            <a:r>
              <a:rPr lang="pl-PL" sz="2400" dirty="0"/>
              <a:t> brak wiedzy, że określone zachowania wynikają z zaburzenia, nie </a:t>
            </a:r>
            <a:r>
              <a:rPr lang="pl-PL" sz="2400" dirty="0" smtClean="0"/>
              <a:t/>
            </a:r>
            <a:br>
              <a:rPr lang="pl-PL" sz="2400" dirty="0" smtClean="0"/>
            </a:br>
            <a:r>
              <a:rPr lang="pl-PL" sz="2400" dirty="0" smtClean="0"/>
              <a:t>z </a:t>
            </a:r>
            <a:r>
              <a:rPr lang="pl-PL" sz="2400" dirty="0"/>
              <a:t>braku wychowania.</a:t>
            </a:r>
          </a:p>
          <a:p>
            <a:pPr marL="200482" indent="-200482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ts val="2400"/>
            </a:pPr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1686885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6">
            <a:extLst>
              <a:ext uri="{FF2B5EF4-FFF2-40B4-BE49-F238E27FC236}">
                <a16:creationId xmlns:a16="http://schemas.microsoft.com/office/drawing/2014/main" id="{0DF56160-5E77-E7AC-1036-01F65D078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5626" y="5560002"/>
            <a:ext cx="7559675" cy="705572"/>
          </a:xfrm>
        </p:spPr>
        <p:txBody>
          <a:bodyPr>
            <a:noAutofit/>
          </a:bodyPr>
          <a:lstStyle/>
          <a:p>
            <a:pPr algn="ctr"/>
            <a:r>
              <a:rPr lang="pl-PL" altLang="pl-PL" sz="3600" dirty="0" smtClean="0">
                <a:solidFill>
                  <a:srgbClr val="002060"/>
                </a:solidFill>
              </a:rPr>
              <a:t>Dziękujemy </a:t>
            </a:r>
            <a:r>
              <a:rPr lang="pl-PL" altLang="pl-PL" sz="3600" dirty="0">
                <a:solidFill>
                  <a:srgbClr val="002060"/>
                </a:solidFill>
              </a:rPr>
              <a:t>za uwagę</a:t>
            </a:r>
            <a:endParaRPr lang="pl-PL" sz="3600" dirty="0"/>
          </a:p>
        </p:txBody>
      </p:sp>
      <p:sp>
        <p:nvSpPr>
          <p:cNvPr id="2" name="Symbol zastępczy zawartości 1"/>
          <p:cNvSpPr>
            <a:spLocks noGrp="1"/>
          </p:cNvSpPr>
          <p:nvPr>
            <p:ph sz="quarter" idx="10"/>
          </p:nvPr>
        </p:nvSpPr>
        <p:spPr>
          <a:xfrm>
            <a:off x="1097434" y="611188"/>
            <a:ext cx="8281516" cy="367270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l-PL" sz="3200" b="1" dirty="0"/>
              <a:t>Fundacja Instytut Rozwoju Regionalnego </a:t>
            </a:r>
          </a:p>
          <a:p>
            <a:pPr>
              <a:lnSpc>
                <a:spcPct val="150000"/>
              </a:lnSpc>
            </a:pPr>
            <a:r>
              <a:rPr lang="pl-PL" sz="3200" b="1" dirty="0"/>
              <a:t>ul. Świętokrzyska 14,</a:t>
            </a:r>
          </a:p>
          <a:p>
            <a:pPr>
              <a:lnSpc>
                <a:spcPct val="150000"/>
              </a:lnSpc>
            </a:pPr>
            <a:r>
              <a:rPr lang="pl-PL" sz="3200" b="1" dirty="0"/>
              <a:t>30-015 Kraków</a:t>
            </a:r>
          </a:p>
          <a:p>
            <a:pPr>
              <a:lnSpc>
                <a:spcPct val="150000"/>
              </a:lnSpc>
            </a:pPr>
            <a:r>
              <a:rPr lang="pl-PL" sz="3200" b="1" dirty="0" smtClean="0">
                <a:hlinkClick r:id="rId2"/>
              </a:rPr>
              <a:t>biuro@firr.org.pl</a:t>
            </a:r>
            <a:r>
              <a:rPr lang="pl-PL" sz="3200" b="1" dirty="0" smtClean="0"/>
              <a:t> </a:t>
            </a:r>
            <a:endParaRPr lang="pl-PL" sz="3200" b="1" dirty="0"/>
          </a:p>
          <a:p>
            <a:pPr>
              <a:lnSpc>
                <a:spcPct val="150000"/>
              </a:lnSpc>
            </a:pPr>
            <a:endParaRPr lang="pl-PL" sz="3200" b="1" dirty="0"/>
          </a:p>
        </p:txBody>
      </p:sp>
    </p:spTree>
    <p:extLst>
      <p:ext uri="{BB962C8B-B14F-4D97-AF65-F5344CB8AC3E}">
        <p14:creationId xmlns:p14="http://schemas.microsoft.com/office/powerpoint/2010/main" val="4291219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9482" y="3059757"/>
            <a:ext cx="7704856" cy="1671299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l-PL" sz="2400" dirty="0"/>
              <a:t>Przyczyny, charakterystyka oraz potrzeby wynikające </a:t>
            </a:r>
            <a:r>
              <a:rPr lang="pl-PL" sz="2400" dirty="0" smtClean="0"/>
              <a:t>z </a:t>
            </a:r>
            <a:r>
              <a:rPr lang="pl-PL" sz="2400" dirty="0"/>
              <a:t>niepełnosprawności. Uwzględnienie konsekwencji niepełnosprawności </a:t>
            </a:r>
            <a:r>
              <a:rPr lang="pl-PL" sz="2400" dirty="0" smtClean="0"/>
              <a:t>w </a:t>
            </a:r>
            <a:r>
              <a:rPr lang="pl-PL" sz="2400" dirty="0"/>
              <a:t>organizacji i realizacji procesu kształcenia. Symulacje niepełnosprawności.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2678003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dirty="0"/>
              <a:t>Przyczyny niepełnosprawności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pl-PL" sz="3000" dirty="0"/>
              <a:t>Niepełnosprawności wrodzone</a:t>
            </a:r>
          </a:p>
          <a:p>
            <a:pPr marL="342900" indent="-342900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pl-PL" sz="3000" dirty="0"/>
              <a:t>Choroby przewlekłe (80%)</a:t>
            </a:r>
          </a:p>
          <a:p>
            <a:pPr marL="342900" indent="-342900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pl-PL" sz="3000" dirty="0"/>
              <a:t>Nagłe – wypadki, urazy.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93405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dirty="0"/>
              <a:t>Podział </a:t>
            </a:r>
            <a:r>
              <a:rPr lang="pl-PL" sz="3600" dirty="0" smtClean="0"/>
              <a:t>niepełnosprawności (1)</a:t>
            </a:r>
            <a:endParaRPr lang="pl-PL" sz="36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 typeface="Arial" panose="020B0604020202020204" pitchFamily="34" charset="0"/>
              <a:buChar char="•"/>
            </a:pPr>
            <a:r>
              <a:rPr lang="pl-PL" altLang="pl-PL" sz="2400" b="1" dirty="0"/>
              <a:t>Niepełnosprawność sensoryczna </a:t>
            </a:r>
            <a:r>
              <a:rPr lang="pl-PL" altLang="pl-PL" sz="2400" dirty="0"/>
              <a:t>(wzrok, słuch)</a:t>
            </a:r>
          </a:p>
          <a:p>
            <a:pPr marL="342900" indent="-3429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 typeface="Arial" panose="020B0604020202020204" pitchFamily="34" charset="0"/>
              <a:buChar char="•"/>
            </a:pPr>
            <a:r>
              <a:rPr lang="pl-PL" altLang="pl-PL" sz="2400" b="1" dirty="0"/>
              <a:t>Niepełnosprawność fizyczna </a:t>
            </a:r>
            <a:r>
              <a:rPr lang="pl-PL" altLang="pl-PL" sz="2400" dirty="0"/>
              <a:t>(motoryczna (narządy ruchu), schorzenia narządów wewnętrznych)</a:t>
            </a:r>
          </a:p>
          <a:p>
            <a:pPr marL="342900" indent="-3429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 typeface="Arial" panose="020B0604020202020204" pitchFamily="34" charset="0"/>
              <a:buChar char="•"/>
            </a:pPr>
            <a:r>
              <a:rPr lang="pl-PL" altLang="pl-PL" sz="2400" b="1" dirty="0"/>
              <a:t>Kryzysy psychiczne </a:t>
            </a:r>
            <a:r>
              <a:rPr lang="pl-PL" altLang="pl-PL" sz="2400" dirty="0"/>
              <a:t>(zespół zaburzeń psychotycznych np.: urojenia, omamy, zaburzenia świadomości, duże zaburzenia emocji) oraz zaburzenia niepsychotyczne np.: nerwice, zaburzenia osobowości</a:t>
            </a:r>
            <a:r>
              <a:rPr lang="pl-PL" altLang="pl-PL" sz="2400" dirty="0" smtClean="0"/>
              <a:t>)</a:t>
            </a:r>
            <a:endParaRPr lang="pl-PL" altLang="pl-PL" sz="2400" dirty="0"/>
          </a:p>
        </p:txBody>
      </p:sp>
    </p:spTree>
    <p:extLst>
      <p:ext uri="{BB962C8B-B14F-4D97-AF65-F5344CB8AC3E}">
        <p14:creationId xmlns:p14="http://schemas.microsoft.com/office/powerpoint/2010/main" val="1382729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dirty="0"/>
              <a:t>Podział </a:t>
            </a:r>
            <a:r>
              <a:rPr lang="pl-PL" sz="3600" dirty="0" smtClean="0"/>
              <a:t>niepełnosprawności (2)</a:t>
            </a:r>
            <a:endParaRPr lang="pl-PL" sz="36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25525" y="1619597"/>
            <a:ext cx="8640382" cy="4680002"/>
          </a:xfrm>
        </p:spPr>
        <p:txBody>
          <a:bodyPr>
            <a:normAutofit fontScale="55000" lnSpcReduction="20000"/>
          </a:bodyPr>
          <a:lstStyle/>
          <a:p>
            <a:pPr marL="342900" indent="-342900" fontAlgn="base">
              <a:lnSpc>
                <a:spcPct val="17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pl-PL" altLang="pl-PL" sz="4000" b="1" dirty="0">
                <a:solidFill>
                  <a:prstClr val="black"/>
                </a:solidFill>
              </a:rPr>
              <a:t>Obniżona sprawność komunikowania się </a:t>
            </a:r>
            <a:r>
              <a:rPr lang="pl-PL" altLang="pl-PL" sz="4000" dirty="0">
                <a:solidFill>
                  <a:prstClr val="black"/>
                </a:solidFill>
              </a:rPr>
              <a:t>(np.: </a:t>
            </a:r>
            <a:r>
              <a:rPr lang="pl-PL" altLang="pl-PL" sz="4000" dirty="0" err="1">
                <a:solidFill>
                  <a:prstClr val="black"/>
                </a:solidFill>
              </a:rPr>
              <a:t>dysglosja</a:t>
            </a:r>
            <a:r>
              <a:rPr lang="pl-PL" altLang="pl-PL" sz="4000" dirty="0">
                <a:solidFill>
                  <a:prstClr val="black"/>
                </a:solidFill>
              </a:rPr>
              <a:t>, afazja, osoby jąkające się, część osób </a:t>
            </a:r>
            <a:r>
              <a:rPr lang="pl-PL" altLang="pl-PL" sz="4000" dirty="0" smtClean="0">
                <a:solidFill>
                  <a:prstClr val="black"/>
                </a:solidFill>
              </a:rPr>
              <a:t>w spektrum autyzmu, </a:t>
            </a:r>
            <a:r>
              <a:rPr lang="pl-PL" altLang="pl-PL" sz="4000" dirty="0">
                <a:solidFill>
                  <a:prstClr val="black"/>
                </a:solidFill>
              </a:rPr>
              <a:t>osoby, u których rozpoznano mutyzm)</a:t>
            </a:r>
          </a:p>
          <a:p>
            <a:pPr marL="342900" indent="-342900" fontAlgn="base">
              <a:lnSpc>
                <a:spcPct val="17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pl-PL" altLang="pl-PL" sz="4000" b="1" dirty="0">
                <a:solidFill>
                  <a:prstClr val="black"/>
                </a:solidFill>
              </a:rPr>
              <a:t>Całościowe zaburzenia rozwoju </a:t>
            </a:r>
            <a:r>
              <a:rPr lang="pl-PL" altLang="pl-PL" sz="4000" dirty="0">
                <a:solidFill>
                  <a:prstClr val="black"/>
                </a:solidFill>
              </a:rPr>
              <a:t>(np.: </a:t>
            </a:r>
            <a:r>
              <a:rPr lang="pl-PL" altLang="pl-PL" sz="4000" dirty="0" smtClean="0">
                <a:solidFill>
                  <a:prstClr val="black"/>
                </a:solidFill>
              </a:rPr>
              <a:t>spektrum autyzmu, </a:t>
            </a:r>
            <a:r>
              <a:rPr lang="pl-PL" altLang="pl-PL" sz="4000" dirty="0">
                <a:solidFill>
                  <a:prstClr val="black"/>
                </a:solidFill>
              </a:rPr>
              <a:t>zespół </a:t>
            </a:r>
            <a:r>
              <a:rPr lang="pl-PL" altLang="pl-PL" sz="4000" dirty="0" err="1">
                <a:solidFill>
                  <a:prstClr val="black"/>
                </a:solidFill>
              </a:rPr>
              <a:t>Retta</a:t>
            </a:r>
            <a:r>
              <a:rPr lang="pl-PL" altLang="pl-PL" sz="4000" dirty="0">
                <a:solidFill>
                  <a:prstClr val="black"/>
                </a:solidFill>
              </a:rPr>
              <a:t> i zespół Hellera)</a:t>
            </a:r>
          </a:p>
          <a:p>
            <a:pPr marL="342900" indent="-342900" fontAlgn="base">
              <a:lnSpc>
                <a:spcPct val="17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pl-PL" sz="4000" b="1" dirty="0">
                <a:solidFill>
                  <a:prstClr val="black"/>
                </a:solidFill>
              </a:rPr>
              <a:t>Niepełnosprawność intelektualna </a:t>
            </a:r>
            <a:r>
              <a:rPr lang="pl-PL" sz="4000" dirty="0" smtClean="0">
                <a:solidFill>
                  <a:prstClr val="black"/>
                </a:solidFill>
              </a:rPr>
              <a:t>(</a:t>
            </a:r>
            <a:r>
              <a:rPr lang="pl-PL" sz="4000" dirty="0" smtClean="0"/>
              <a:t>istotne </a:t>
            </a:r>
            <a:r>
              <a:rPr lang="pl-PL" sz="4000" dirty="0"/>
              <a:t>obniżenie ogólnego poziomu funkcjonowania intelektualnego oraz wyraźnie osłabione zdolności </a:t>
            </a:r>
            <a:br>
              <a:rPr lang="pl-PL" sz="4000" dirty="0"/>
            </a:br>
            <a:r>
              <a:rPr lang="pl-PL" sz="4000" dirty="0"/>
              <a:t>do przystosowania się do życia społecznego, ujawniające się przed 18. rokiem </a:t>
            </a:r>
            <a:r>
              <a:rPr lang="pl-PL" sz="4000" dirty="0" smtClean="0"/>
              <a:t>życia)</a:t>
            </a:r>
            <a:endParaRPr lang="pl-PL" sz="4000" b="1" dirty="0">
              <a:solidFill>
                <a:prstClr val="black"/>
              </a:solidFill>
            </a:endParaRPr>
          </a:p>
          <a:p>
            <a:pPr marL="285750" indent="-285750">
              <a:lnSpc>
                <a:spcPct val="170000"/>
              </a:lnSpc>
              <a:buFont typeface="Arial" panose="020B0604020202020204" pitchFamily="34" charset="0"/>
              <a:buChar char="•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55506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dirty="0"/>
              <a:t>Niepełnosprawność wzrokowa (1)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25525" y="1691605"/>
            <a:ext cx="8640382" cy="4680002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  <a:buClr>
                <a:schemeClr val="dk1"/>
              </a:buClr>
              <a:buSzPts val="2400"/>
            </a:pPr>
            <a:r>
              <a:rPr lang="pl-PL" sz="2400" b="1" dirty="0"/>
              <a:t>Osoby niewidome:</a:t>
            </a:r>
          </a:p>
          <a:p>
            <a:pPr>
              <a:lnSpc>
                <a:spcPct val="160000"/>
              </a:lnSpc>
              <a:spcBef>
                <a:spcPts val="0"/>
              </a:spcBef>
              <a:buClr>
                <a:schemeClr val="dk1"/>
              </a:buClr>
              <a:buSzPts val="2400"/>
            </a:pPr>
            <a:r>
              <a:rPr lang="pl-PL" sz="2400" dirty="0"/>
              <a:t> poruszające się samodzielnie z białą laską</a:t>
            </a:r>
          </a:p>
          <a:p>
            <a:pPr marL="209245" indent="-342900">
              <a:lnSpc>
                <a:spcPct val="160000"/>
              </a:lnSpc>
              <a:spcBef>
                <a:spcPts val="0"/>
              </a:spcBef>
              <a:buClrTx/>
              <a:buSzPts val="2400"/>
              <a:buFont typeface="Arial" panose="020B0604020202020204" pitchFamily="34" charset="0"/>
              <a:buChar char="•"/>
            </a:pPr>
            <a:r>
              <a:rPr lang="pl-PL" sz="2400" dirty="0" smtClean="0"/>
              <a:t>poruszające </a:t>
            </a:r>
            <a:r>
              <a:rPr lang="pl-PL" sz="2400" dirty="0"/>
              <a:t>się z psem przewodnikiem</a:t>
            </a:r>
          </a:p>
          <a:p>
            <a:pPr marL="209245" indent="-342900">
              <a:lnSpc>
                <a:spcPct val="160000"/>
              </a:lnSpc>
              <a:spcBef>
                <a:spcPts val="0"/>
              </a:spcBef>
              <a:buClrTx/>
              <a:buSzPts val="2400"/>
              <a:buFont typeface="Arial" panose="020B0604020202020204" pitchFamily="34" charset="0"/>
              <a:buChar char="•"/>
            </a:pPr>
            <a:r>
              <a:rPr lang="pl-PL" sz="2400" dirty="0" smtClean="0"/>
              <a:t>poruszające </a:t>
            </a:r>
            <a:r>
              <a:rPr lang="pl-PL" sz="2400" dirty="0"/>
              <a:t>się z osobą towarzyszącą</a:t>
            </a:r>
          </a:p>
          <a:p>
            <a:pPr>
              <a:lnSpc>
                <a:spcPct val="160000"/>
              </a:lnSpc>
              <a:spcBef>
                <a:spcPts val="0"/>
              </a:spcBef>
              <a:buClrTx/>
              <a:buSzPts val="2400"/>
            </a:pPr>
            <a:r>
              <a:rPr lang="pl-PL" sz="2400" b="1" dirty="0"/>
              <a:t>Osoby słabowidzące: </a:t>
            </a:r>
          </a:p>
          <a:p>
            <a:pPr marL="209245" indent="-342900">
              <a:lnSpc>
                <a:spcPct val="160000"/>
              </a:lnSpc>
              <a:spcBef>
                <a:spcPts val="0"/>
              </a:spcBef>
              <a:buClrTx/>
              <a:buSzPts val="2400"/>
              <a:buFont typeface="Arial" panose="020B0604020202020204" pitchFamily="34" charset="0"/>
              <a:buChar char="•"/>
            </a:pPr>
            <a:r>
              <a:rPr lang="pl-PL" sz="2400" dirty="0" smtClean="0"/>
              <a:t>z </a:t>
            </a:r>
            <a:r>
              <a:rPr lang="pl-PL" sz="2400" dirty="0"/>
              <a:t>resztkami wzroku nieużytecznymi w poruszaniu się</a:t>
            </a:r>
          </a:p>
          <a:p>
            <a:pPr marL="209245" indent="-342900">
              <a:lnSpc>
                <a:spcPct val="160000"/>
              </a:lnSpc>
              <a:spcBef>
                <a:spcPts val="0"/>
              </a:spcBef>
              <a:buClrTx/>
              <a:buSzPts val="2400"/>
              <a:buFont typeface="Arial" panose="020B0604020202020204" pitchFamily="34" charset="0"/>
              <a:buChar char="•"/>
            </a:pPr>
            <a:r>
              <a:rPr lang="pl-PL" sz="2400" dirty="0" smtClean="0"/>
              <a:t>z </a:t>
            </a:r>
            <a:r>
              <a:rPr lang="pl-PL" sz="2400" dirty="0"/>
              <a:t>przydatnymi resztkami wzroku.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20524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31599" y="611485"/>
            <a:ext cx="8640381" cy="1080001"/>
          </a:xfrm>
        </p:spPr>
        <p:txBody>
          <a:bodyPr>
            <a:normAutofit/>
          </a:bodyPr>
          <a:lstStyle/>
          <a:p>
            <a:r>
              <a:rPr lang="pl-PL" sz="3600" dirty="0"/>
              <a:t>Niepełnosprawność wzrokowa (2)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31599" y="1403573"/>
            <a:ext cx="9350523" cy="460851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ts val="2000"/>
            </a:pPr>
            <a:r>
              <a:rPr lang="pl-PL" sz="2100" dirty="0"/>
              <a:t>Przykłady niepełnosprawności wzroku</a:t>
            </a:r>
            <a:r>
              <a:rPr lang="pl-PL" sz="2100" dirty="0" smtClean="0"/>
              <a:t>: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ClrTx/>
              <a:buSzPts val="2000"/>
              <a:buFont typeface="Arial" panose="020B0604020202020204" pitchFamily="34" charset="0"/>
              <a:buChar char="•"/>
            </a:pPr>
            <a:r>
              <a:rPr lang="pl-PL" sz="2100" dirty="0"/>
              <a:t>całkowita ślepota 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ClrTx/>
              <a:buSzPts val="2000"/>
              <a:buFont typeface="Arial" panose="020B0604020202020204" pitchFamily="34" charset="0"/>
              <a:buChar char="•"/>
            </a:pPr>
            <a:r>
              <a:rPr lang="pl-PL" sz="2100" dirty="0"/>
              <a:t>poczucie światła 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ClrTx/>
              <a:buSzPts val="2000"/>
              <a:buFont typeface="Arial" panose="020B0604020202020204" pitchFamily="34" charset="0"/>
              <a:buChar char="•"/>
            </a:pPr>
            <a:r>
              <a:rPr lang="pl-PL" sz="2100" dirty="0"/>
              <a:t>zaburzenie widzenia centralnego 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ClrTx/>
              <a:buSzPts val="2000"/>
              <a:buFont typeface="Arial" panose="020B0604020202020204" pitchFamily="34" charset="0"/>
              <a:buChar char="•"/>
            </a:pPr>
            <a:r>
              <a:rPr lang="pl-PL" sz="2100" dirty="0"/>
              <a:t>zaburzenie widzenia obwodowego (tzw. widzenie tunelowe)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ClrTx/>
              <a:buSzPts val="2000"/>
              <a:buFont typeface="Arial" panose="020B0604020202020204" pitchFamily="34" charset="0"/>
              <a:buChar char="•"/>
            </a:pPr>
            <a:r>
              <a:rPr lang="pl-PL" sz="2100" dirty="0"/>
              <a:t>ubytki w polu widzenia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ClrTx/>
              <a:buSzPts val="2000"/>
              <a:buFont typeface="Arial" panose="020B0604020202020204" pitchFamily="34" charset="0"/>
              <a:buChar char="•"/>
            </a:pPr>
            <a:r>
              <a:rPr lang="pl-PL" sz="2100" dirty="0"/>
              <a:t>zaburzenie ostrości widzenia (np. krótkowzroczność, dalekowzroczność)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ClrTx/>
              <a:buSzPts val="2000"/>
              <a:buFont typeface="Arial" panose="020B0604020202020204" pitchFamily="34" charset="0"/>
              <a:buChar char="•"/>
            </a:pPr>
            <a:r>
              <a:rPr lang="pl-PL" sz="2100" dirty="0"/>
              <a:t>zaburzenie widzenia barw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ClrTx/>
              <a:buSzPts val="2000"/>
              <a:buFont typeface="Arial" panose="020B0604020202020204" pitchFamily="34" charset="0"/>
              <a:buChar char="•"/>
            </a:pPr>
            <a:r>
              <a:rPr lang="pl-PL" sz="2100" dirty="0"/>
              <a:t>ślepota nocna</a:t>
            </a:r>
            <a:r>
              <a:rPr lang="pl-PL" sz="2100" dirty="0" smtClean="0"/>
              <a:t>.</a:t>
            </a:r>
          </a:p>
          <a:p>
            <a:pPr>
              <a:lnSpc>
                <a:spcPct val="150000"/>
              </a:lnSpc>
            </a:pPr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1889473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07343" y="467469"/>
            <a:ext cx="8640381" cy="1080001"/>
          </a:xfrm>
        </p:spPr>
        <p:txBody>
          <a:bodyPr>
            <a:normAutofit/>
          </a:bodyPr>
          <a:lstStyle/>
          <a:p>
            <a:r>
              <a:rPr lang="pl-PL" sz="3600" dirty="0"/>
              <a:t>Niepełnosprawność wzrokowa (3)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07343" y="1115541"/>
            <a:ext cx="9523140" cy="468000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ts val="2040"/>
            </a:pPr>
            <a:r>
              <a:rPr lang="pl-PL" sz="2000" dirty="0"/>
              <a:t>Bariery – niedostępność lub ograniczony dostęp do: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ClrTx/>
              <a:buSzPts val="2000"/>
              <a:buFont typeface="Arial" panose="020B0604020202020204" pitchFamily="34" charset="0"/>
              <a:buChar char="•"/>
            </a:pPr>
            <a:r>
              <a:rPr lang="pl-PL" sz="1900" b="1" dirty="0"/>
              <a:t>informacji wizualnych </a:t>
            </a:r>
            <a:r>
              <a:rPr lang="pl-PL" sz="1900" dirty="0"/>
              <a:t>(oznaczeń, gestykulacji, mimiki, itp.)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ClrTx/>
              <a:buSzPts val="2000"/>
              <a:buFont typeface="Arial" panose="020B0604020202020204" pitchFamily="34" charset="0"/>
              <a:buChar char="•"/>
            </a:pPr>
            <a:r>
              <a:rPr lang="pl-PL" sz="1900" b="1" dirty="0"/>
              <a:t>materiałów drukowanych </a:t>
            </a:r>
            <a:r>
              <a:rPr lang="pl-PL" sz="1900" dirty="0"/>
              <a:t>(informatorów, formularzy, publikacji, itd.)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ClrTx/>
              <a:buSzPts val="2000"/>
              <a:buFont typeface="Arial" panose="020B0604020202020204" pitchFamily="34" charset="0"/>
              <a:buChar char="•"/>
            </a:pPr>
            <a:r>
              <a:rPr lang="pl-PL" sz="1900" b="1" dirty="0"/>
              <a:t>informacji o zachowaniu w razie zagrożenia </a:t>
            </a:r>
            <a:r>
              <a:rPr lang="pl-PL" sz="1900" dirty="0"/>
              <a:t>(oznaczeń dróg ewakuacyjnych, instrukcji drukowanych)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ClrTx/>
              <a:buSzPts val="2000"/>
              <a:buFont typeface="Arial" panose="020B0604020202020204" pitchFamily="34" charset="0"/>
              <a:buChar char="•"/>
            </a:pPr>
            <a:r>
              <a:rPr lang="pl-PL" sz="1900" b="1" dirty="0"/>
              <a:t>trudności w poruszaniu się w nieznanym miejscu bez wcześniejszych wskazówek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ClrTx/>
              <a:buSzPts val="2000"/>
              <a:buFont typeface="Arial" panose="020B0604020202020204" pitchFamily="34" charset="0"/>
              <a:buChar char="•"/>
            </a:pPr>
            <a:r>
              <a:rPr lang="pl-PL" sz="1900" b="1" dirty="0"/>
              <a:t>trudności w samodzielnej obsłudze urządzeń </a:t>
            </a:r>
            <a:r>
              <a:rPr lang="pl-PL" sz="1900" dirty="0"/>
              <a:t>(np. windy bez specjalnego oprzyrządowania, komputera, urządzeń laboratoryjnych, itd.)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ClrTx/>
              <a:buSzPts val="2000"/>
              <a:buFont typeface="Arial" panose="020B0604020202020204" pitchFamily="34" charset="0"/>
              <a:buChar char="•"/>
            </a:pPr>
            <a:r>
              <a:rPr lang="pl-PL" sz="1900" b="1" dirty="0"/>
              <a:t>niemożność lub trudności w rozpoznaniu przedmiotów o jednakowych kształtach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ClrTx/>
              <a:buSzPts val="2000"/>
              <a:buFont typeface="Arial" panose="020B0604020202020204" pitchFamily="34" charset="0"/>
              <a:buChar char="•"/>
            </a:pPr>
            <a:r>
              <a:rPr lang="pl-PL" sz="1900" b="1" dirty="0"/>
              <a:t>trudności z odnalezieniem przedmiotów, jeśli zmienia się ich położenie</a:t>
            </a:r>
          </a:p>
        </p:txBody>
      </p:sp>
    </p:spTree>
    <p:extLst>
      <p:ext uri="{BB962C8B-B14F-4D97-AF65-F5344CB8AC3E}">
        <p14:creationId xmlns:p14="http://schemas.microsoft.com/office/powerpoint/2010/main" val="248578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Niestandardowy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436F5452-C95B-4D43-A1C6-1CA5BE69C951}" vid="{ABE25C27-1E66-47F3-AA86-B88226738C33}"/>
    </a:ext>
  </a:extLst>
</a:theme>
</file>

<file path=ppt/theme/theme2.xml><?xml version="1.0" encoding="utf-8"?>
<a:theme xmlns:a="http://schemas.openxmlformats.org/drawingml/2006/main" name="2_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3_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1_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Niestandardowy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Niestandardowy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1_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Niestandardowy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436F5452-C95B-4D43-A1C6-1CA5BE69C951}" vid="{ABE25C27-1E66-47F3-AA86-B88226738C33}"/>
    </a:ext>
  </a:extLst>
</a:theme>
</file>

<file path=ppt/theme/theme7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645DAC1DBE50A4E8771F6510D6F19DB" ma:contentTypeVersion="17" ma:contentTypeDescription="Utwórz nowy dokument." ma:contentTypeScope="" ma:versionID="e0016220230a81b4a6543276fa671d99">
  <xsd:schema xmlns:xsd="http://www.w3.org/2001/XMLSchema" xmlns:xs="http://www.w3.org/2001/XMLSchema" xmlns:p="http://schemas.microsoft.com/office/2006/metadata/properties" xmlns:ns3="06253e34-2ccb-4a59-834b-196ddade3c7e" xmlns:ns4="4f8188c3-1fab-4082-92b4-e46260efcd99" targetNamespace="http://schemas.microsoft.com/office/2006/metadata/properties" ma:root="true" ma:fieldsID="4d73f5d655396d5de3c1d1d85d964c41" ns3:_="" ns4:_="">
    <xsd:import namespace="06253e34-2ccb-4a59-834b-196ddade3c7e"/>
    <xsd:import namespace="4f8188c3-1fab-4082-92b4-e46260efcd99"/>
    <xsd:element name="properties">
      <xsd:complexType>
        <xsd:sequence>
          <xsd:element name="documentManagement">
            <xsd:complexType>
              <xsd:all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  <xsd:element ref="ns3:MediaServiceDateTaken" minOccurs="0"/>
                <xsd:element ref="ns3:MediaServiceLocation" minOccurs="0"/>
                <xsd:element ref="ns3:MediaLengthInSecond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253e34-2ccb-4a59-834b-196ddade3c7e" elementFormDefault="qualified">
    <xsd:import namespace="http://schemas.microsoft.com/office/2006/documentManagement/types"/>
    <xsd:import namespace="http://schemas.microsoft.com/office/infopath/2007/PartnerControls"/>
    <xsd:element name="_activity" ma:index="8" nillable="true" ma:displayName="_activity" ma:hidden="true" ma:internalName="_activity">
      <xsd:simpleType>
        <xsd:restriction base="dms:Note"/>
      </xsd:simpleType>
    </xsd:element>
    <xsd:element name="MediaServiceMetadata" ma:index="1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19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8188c3-1fab-4082-92b4-e46260efcd99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0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1" nillable="true" ma:displayName="Skrót wskazówki dotyczącej udostępniania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6253e34-2ccb-4a59-834b-196ddade3c7e" xsi:nil="true"/>
  </documentManagement>
</p:properties>
</file>

<file path=customXml/itemProps1.xml><?xml version="1.0" encoding="utf-8"?>
<ds:datastoreItem xmlns:ds="http://schemas.openxmlformats.org/officeDocument/2006/customXml" ds:itemID="{349A72D0-3632-471A-91D0-D56A2BA70D7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6253e34-2ccb-4a59-834b-196ddade3c7e"/>
    <ds:schemaRef ds:uri="4f8188c3-1fab-4082-92b4-e46260efcd9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D1F58E9-72B7-4679-969F-97AFD27025C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C324BF2-F9EB-4A94-BC28-733DB30FDB94}">
  <ds:schemaRefs>
    <ds:schemaRef ds:uri="4f8188c3-1fab-4082-92b4-e46260efcd99"/>
    <ds:schemaRef ds:uri="http://www.w3.org/XML/1998/namespace"/>
    <ds:schemaRef ds:uri="http://purl.org/dc/terms/"/>
    <ds:schemaRef ds:uri="http://schemas.microsoft.com/office/2006/documentManagement/types"/>
    <ds:schemaRef ds:uri="http://purl.org/dc/dcmitype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06253e34-2ccb-4a59-834b-196ddade3c7e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752</TotalTime>
  <Words>1570</Words>
  <Application>Microsoft Office PowerPoint</Application>
  <PresentationFormat>Niestandardowy</PresentationFormat>
  <Paragraphs>166</Paragraphs>
  <Slides>28</Slides>
  <Notes>7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6</vt:i4>
      </vt:variant>
      <vt:variant>
        <vt:lpstr>Tytuły slajdów</vt:lpstr>
      </vt:variant>
      <vt:variant>
        <vt:i4>28</vt:i4>
      </vt:variant>
    </vt:vector>
  </HeadingPairs>
  <TitlesOfParts>
    <vt:vector size="39" baseType="lpstr">
      <vt:lpstr>Aptos</vt:lpstr>
      <vt:lpstr>Aptos Display</vt:lpstr>
      <vt:lpstr>Arial</vt:lpstr>
      <vt:lpstr>Calibri</vt:lpstr>
      <vt:lpstr>Open Sans</vt:lpstr>
      <vt:lpstr>Motyw pakietu Office</vt:lpstr>
      <vt:lpstr>2_Projekt niestandardowy</vt:lpstr>
      <vt:lpstr>3_Projekt niestandardowy</vt:lpstr>
      <vt:lpstr>1_Projekt niestandardowy</vt:lpstr>
      <vt:lpstr>Projekt niestandardowy</vt:lpstr>
      <vt:lpstr>1_Motyw pakietu Office</vt:lpstr>
      <vt:lpstr>„SGGW – Uczelnia równych szans 2.0”</vt:lpstr>
      <vt:lpstr>Zwiększanie dostępności uczelni dla osób z niepełnosprawnościami – szkolenie świadomościowe</vt:lpstr>
      <vt:lpstr>Przyczyny, charakterystyka oraz potrzeby wynikające z niepełnosprawności. Uwzględnienie konsekwencji niepełnosprawności w organizacji i realizacji procesu kształcenia. Symulacje niepełnosprawności.</vt:lpstr>
      <vt:lpstr>Przyczyny niepełnosprawności</vt:lpstr>
      <vt:lpstr>Podział niepełnosprawności (1)</vt:lpstr>
      <vt:lpstr>Podział niepełnosprawności (2)</vt:lpstr>
      <vt:lpstr>Niepełnosprawność wzrokowa (1)</vt:lpstr>
      <vt:lpstr>Niepełnosprawność wzrokowa (2)</vt:lpstr>
      <vt:lpstr>Niepełnosprawność wzrokowa (3)</vt:lpstr>
      <vt:lpstr>Niepełnosprawność słuchowa (1)</vt:lpstr>
      <vt:lpstr>Niepełnosprawność słuchowa (2)</vt:lpstr>
      <vt:lpstr>Niepełnosprawność słuchowa (3)</vt:lpstr>
      <vt:lpstr>Niepełnosprawność słuchu – osoby g/Głuche</vt:lpstr>
      <vt:lpstr>Komunikacja z osobami g/Głuchymi (1)</vt:lpstr>
      <vt:lpstr>Komunikacja z osobami g/Głuchymi (2)</vt:lpstr>
      <vt:lpstr>Jak mówić do osoby słabosłyszącej, by nas dobrze rozumiała?</vt:lpstr>
      <vt:lpstr>Komunikacja z osobami z niepełnosprawnością słuchu</vt:lpstr>
      <vt:lpstr>Niepełnosprawność słuchowa – bariery </vt:lpstr>
      <vt:lpstr>Niepełnosprawność ruchowa (1)</vt:lpstr>
      <vt:lpstr>Niepełnosprawność ruchowa (2)</vt:lpstr>
      <vt:lpstr>Niepełnosprawność ruchowa (3)</vt:lpstr>
      <vt:lpstr>Niepełnosprawność narządu mowy</vt:lpstr>
      <vt:lpstr>Kryzysy psychiczne (1)</vt:lpstr>
      <vt:lpstr>Kryzysy psychiczne (2)</vt:lpstr>
      <vt:lpstr>Autyzm i zaburzenia pokrewne (1)</vt:lpstr>
      <vt:lpstr>Autyzm i zaburzenia pokrewne (2)</vt:lpstr>
      <vt:lpstr>Autyzm i zaburzenia pokrewne (3)</vt:lpstr>
      <vt:lpstr>Dziękujemy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SGGW_3. Przyczyny, charakterystyka oraz potrzeby wynikające z niepełnosprawności</dc:title>
  <dc:creator>Gabriela Czuba</dc:creator>
  <cp:lastModifiedBy>Gabriela Czuba</cp:lastModifiedBy>
  <cp:revision>48</cp:revision>
  <dcterms:created xsi:type="dcterms:W3CDTF">2022-06-22T09:40:44Z</dcterms:created>
  <dcterms:modified xsi:type="dcterms:W3CDTF">2025-05-15T05:51:24Z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0x010100C645DAC1DBE50A4E8771F6510D6F19DB</vt:lpwstr>
  </property>
</Properties>
</file>