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43"/>
  </p:notesMasterIdLst>
  <p:handoutMasterIdLst>
    <p:handoutMasterId r:id="rId44"/>
  </p:handoutMasterIdLst>
  <p:sldIdLst>
    <p:sldId id="475" r:id="rId5"/>
    <p:sldId id="474" r:id="rId6"/>
    <p:sldId id="330" r:id="rId7"/>
    <p:sldId id="438" r:id="rId8"/>
    <p:sldId id="439" r:id="rId9"/>
    <p:sldId id="433" r:id="rId10"/>
    <p:sldId id="434" r:id="rId11"/>
    <p:sldId id="472" r:id="rId12"/>
    <p:sldId id="469" r:id="rId13"/>
    <p:sldId id="470" r:id="rId14"/>
    <p:sldId id="471" r:id="rId15"/>
    <p:sldId id="468" r:id="rId16"/>
    <p:sldId id="435" r:id="rId17"/>
    <p:sldId id="436" r:id="rId18"/>
    <p:sldId id="440" r:id="rId19"/>
    <p:sldId id="441" r:id="rId20"/>
    <p:sldId id="443" r:id="rId21"/>
    <p:sldId id="444" r:id="rId22"/>
    <p:sldId id="462" r:id="rId23"/>
    <p:sldId id="463" r:id="rId24"/>
    <p:sldId id="466" r:id="rId25"/>
    <p:sldId id="467" r:id="rId26"/>
    <p:sldId id="445" r:id="rId27"/>
    <p:sldId id="446" r:id="rId28"/>
    <p:sldId id="447" r:id="rId29"/>
    <p:sldId id="448" r:id="rId30"/>
    <p:sldId id="449" r:id="rId31"/>
    <p:sldId id="450" r:id="rId32"/>
    <p:sldId id="420" r:id="rId33"/>
    <p:sldId id="421" r:id="rId34"/>
    <p:sldId id="453" r:id="rId35"/>
    <p:sldId id="456" r:id="rId36"/>
    <p:sldId id="457" r:id="rId37"/>
    <p:sldId id="458" r:id="rId38"/>
    <p:sldId id="459" r:id="rId39"/>
    <p:sldId id="460" r:id="rId40"/>
    <p:sldId id="461" r:id="rId41"/>
    <p:sldId id="419" r:id="rId4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4641" autoAdjust="0"/>
  </p:normalViewPr>
  <p:slideViewPr>
    <p:cSldViewPr showGuides="1">
      <p:cViewPr varScale="1">
        <p:scale>
          <a:sx n="78" d="100"/>
          <a:sy n="78" d="100"/>
        </p:scale>
        <p:origin x="1422" y="96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3134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68641-1725-4986-B429-50F58ADFD6FC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03C99-AF3C-462D-B34C-8CE75DC1EC1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4821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15.05.2025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106488" y="1279525"/>
            <a:ext cx="4886325" cy="34544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351F98-A81A-446B-A119-F817D7E1645A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432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E7A61-B2F3-40BA-9087-F770FBA1527E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0452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A880A-05BA-407D-A825-AD976CCC1BD3}" type="slidenum">
              <a:rPr kumimoji="0" lang="pl-PL" altLang="pl-P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pl-PL" alt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29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701675" y="882650"/>
            <a:ext cx="6154738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29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513076"/>
            <a:ext cx="6048375" cy="522354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06112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15.05.2025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200"/>
            </a:lvl1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10"/>
          </p:nvPr>
        </p:nvSpPr>
        <p:spPr>
          <a:xfrm>
            <a:off x="1673225" y="539750"/>
            <a:ext cx="7777163" cy="36718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ajd tytułowy (długi tytuł)_n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15.05.2025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0906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15.05.2025</a:t>
            </a:fld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11"/>
          </p:nvPr>
        </p:nvSpPr>
        <p:spPr>
          <a:xfrm>
            <a:off x="1027113" y="6516688"/>
            <a:ext cx="8637587" cy="863600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19531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15.05.2025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15.05.2025</a:t>
            </a:fld>
            <a:endParaRPr lang="pl-PL" dirty="0"/>
          </a:p>
        </p:txBody>
      </p:sp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>
              <a:defRPr sz="2200">
                <a:latin typeface="Open Sans" pitchFamily="2" charset="0"/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- tytuł + 6 elementó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4028" y="4438916"/>
            <a:ext cx="2196264" cy="208793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525" y="4445778"/>
            <a:ext cx="2196264" cy="208802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3249948" y="2866906"/>
            <a:ext cx="2196264" cy="208793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2"/>
          </p:nvPr>
        </p:nvSpPr>
        <p:spPr>
          <a:xfrm>
            <a:off x="7790388" y="3225910"/>
            <a:ext cx="2196264" cy="208802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3"/>
          </p:nvPr>
        </p:nvSpPr>
        <p:spPr>
          <a:xfrm>
            <a:off x="1025525" y="2168906"/>
            <a:ext cx="2196264" cy="208793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14"/>
          </p:nvPr>
        </p:nvSpPr>
        <p:spPr>
          <a:xfrm>
            <a:off x="5525525" y="2168796"/>
            <a:ext cx="2196264" cy="208802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</p:spTree>
    <p:extLst>
      <p:ext uri="{BB962C8B-B14F-4D97-AF65-F5344CB8AC3E}">
        <p14:creationId xmlns:p14="http://schemas.microsoft.com/office/powerpoint/2010/main" val="374176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2915741"/>
            <a:ext cx="4140000" cy="3744114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2915559"/>
            <a:ext cx="4140000" cy="374428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sz="quarter" idx="11"/>
          </p:nvPr>
        </p:nvSpPr>
        <p:spPr>
          <a:xfrm>
            <a:off x="1025525" y="2124075"/>
            <a:ext cx="4103688" cy="647700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4052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530" y="6576493"/>
            <a:ext cx="6478742" cy="89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41" r:id="rId2"/>
    <p:sldLayoutId id="2147483725" r:id="rId3"/>
    <p:sldLayoutId id="2147483720" r:id="rId4"/>
    <p:sldLayoutId id="2147483721" r:id="rId5"/>
    <p:sldLayoutId id="2147483710" r:id="rId6"/>
    <p:sldLayoutId id="2147483712" r:id="rId7"/>
    <p:sldLayoutId id="2147483743" r:id="rId8"/>
    <p:sldLayoutId id="2147483742" r:id="rId9"/>
    <p:sldLayoutId id="2147483726" r:id="rId10"/>
    <p:sldLayoutId id="2147483740" r:id="rId11"/>
    <p:sldLayoutId id="2147483723" r:id="rId12"/>
    <p:sldLayoutId id="2147483728" r:id="rId13"/>
    <p:sldLayoutId id="2147483744" r:id="rId14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0" indent="0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None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7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8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93" userDrawn="1">
          <p15:clr>
            <a:srgbClr val="F26B43"/>
          </p15:clr>
        </p15:guide>
        <p15:guide id="2" pos="419" userDrawn="1">
          <p15:clr>
            <a:srgbClr val="F26B43"/>
          </p15:clr>
        </p15:guide>
        <p15:guide id="3" pos="646" userDrawn="1">
          <p15:clr>
            <a:srgbClr val="F26B43"/>
          </p15:clr>
        </p15:guide>
        <p15:guide id="4" pos="873" userDrawn="1">
          <p15:clr>
            <a:srgbClr val="F26B43"/>
          </p15:clr>
        </p15:guide>
        <p15:guide id="5" pos="1100" userDrawn="1">
          <p15:clr>
            <a:srgbClr val="F26B43"/>
          </p15:clr>
        </p15:guide>
        <p15:guide id="6" pos="1327" userDrawn="1">
          <p15:clr>
            <a:srgbClr val="F26B43"/>
          </p15:clr>
        </p15:guide>
        <p15:guide id="7" pos="1553" userDrawn="1">
          <p15:clr>
            <a:srgbClr val="F26B43"/>
          </p15:clr>
        </p15:guide>
        <p15:guide id="8" pos="1780" userDrawn="1">
          <p15:clr>
            <a:srgbClr val="F26B43"/>
          </p15:clr>
        </p15:guide>
        <p15:guide id="9" pos="2007" userDrawn="1">
          <p15:clr>
            <a:srgbClr val="F26B43"/>
          </p15:clr>
        </p15:guide>
        <p15:guide id="10" pos="2234" userDrawn="1">
          <p15:clr>
            <a:srgbClr val="F26B43"/>
          </p15:clr>
        </p15:guide>
        <p15:guide id="11" pos="2460" userDrawn="1">
          <p15:clr>
            <a:srgbClr val="F26B43"/>
          </p15:clr>
        </p15:guide>
        <p15:guide id="12" pos="2687" userDrawn="1">
          <p15:clr>
            <a:srgbClr val="F26B43"/>
          </p15:clr>
        </p15:guide>
        <p15:guide id="13" pos="2914" userDrawn="1">
          <p15:clr>
            <a:srgbClr val="F26B43"/>
          </p15:clr>
        </p15:guide>
        <p15:guide id="14" pos="3141" userDrawn="1">
          <p15:clr>
            <a:srgbClr val="F26B43"/>
          </p15:clr>
        </p15:guide>
        <p15:guide id="15" pos="3368" userDrawn="1">
          <p15:clr>
            <a:srgbClr val="F26B43"/>
          </p15:clr>
        </p15:guide>
        <p15:guide id="16" pos="3594" userDrawn="1">
          <p15:clr>
            <a:srgbClr val="F26B43"/>
          </p15:clr>
        </p15:guide>
        <p15:guide id="17" pos="3821" userDrawn="1">
          <p15:clr>
            <a:srgbClr val="F26B43"/>
          </p15:clr>
        </p15:guide>
        <p15:guide id="18" pos="4048" userDrawn="1">
          <p15:clr>
            <a:srgbClr val="F26B43"/>
          </p15:clr>
        </p15:guide>
        <p15:guide id="19" pos="4275" userDrawn="1">
          <p15:clr>
            <a:srgbClr val="F26B43"/>
          </p15:clr>
        </p15:guide>
        <p15:guide id="20" pos="4501" userDrawn="1">
          <p15:clr>
            <a:srgbClr val="F26B43"/>
          </p15:clr>
        </p15:guide>
        <p15:guide id="21" pos="4728" userDrawn="1">
          <p15:clr>
            <a:srgbClr val="F26B43"/>
          </p15:clr>
        </p15:guide>
        <p15:guide id="22" pos="4955" userDrawn="1">
          <p15:clr>
            <a:srgbClr val="F26B43"/>
          </p15:clr>
        </p15:guide>
        <p15:guide id="23" pos="5182" userDrawn="1">
          <p15:clr>
            <a:srgbClr val="F26B43"/>
          </p15:clr>
        </p15:guide>
        <p15:guide id="24" pos="5408" userDrawn="1">
          <p15:clr>
            <a:srgbClr val="F26B43"/>
          </p15:clr>
        </p15:guide>
        <p15:guide id="25" pos="5635" userDrawn="1">
          <p15:clr>
            <a:srgbClr val="F26B43"/>
          </p15:clr>
        </p15:guide>
        <p15:guide id="26" pos="5862" userDrawn="1">
          <p15:clr>
            <a:srgbClr val="F26B43"/>
          </p15:clr>
        </p15:guide>
        <p15:guide id="27" pos="6089" userDrawn="1">
          <p15:clr>
            <a:srgbClr val="F26B43"/>
          </p15:clr>
        </p15:guide>
        <p15:guide id="28" pos="6316" userDrawn="1">
          <p15:clr>
            <a:srgbClr val="F26B43"/>
          </p15:clr>
        </p15:guide>
        <p15:guide id="29" pos="6542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asnopis.pl/" TargetMode="External"/><Relationship Id="rId2" Type="http://schemas.openxmlformats.org/officeDocument/2006/relationships/hyperlink" Target="https://ctt.uwr.edu.pl/ppp/" TargetMode="Externa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mailto:biuro@firr.org.pl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7474" y="2843733"/>
            <a:ext cx="6572810" cy="110767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dirty="0"/>
              <a:t>„SGGW – Uczelnia równych szans 2.0”</a:t>
            </a:r>
            <a:endParaRPr lang="pl-PL" dirty="0">
              <a:cs typeface="Open Sans" pitchFamily="2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C2F625A-2277-4F6D-95F0-91B1E048662A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474" y="4427909"/>
            <a:ext cx="8136493" cy="1080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2500" dirty="0" smtClean="0"/>
              <a:t>Projekt współfinansowany przez Unię Europejską </a:t>
            </a:r>
            <a:br>
              <a:rPr lang="pl-PL" sz="2500" dirty="0" smtClean="0"/>
            </a:br>
            <a:r>
              <a:rPr lang="pl-PL" sz="2500" dirty="0" smtClean="0"/>
              <a:t>w ramach programu Fundusze Europejskie </a:t>
            </a:r>
            <a:br>
              <a:rPr lang="pl-PL" sz="2500" dirty="0" smtClean="0"/>
            </a:br>
            <a:r>
              <a:rPr lang="pl-PL" sz="2500" dirty="0" smtClean="0"/>
              <a:t>dla Rozwoju Społecznego 2021-2027 </a:t>
            </a:r>
            <a:endParaRPr lang="pl-PL" sz="2500" dirty="0"/>
          </a:p>
        </p:txBody>
      </p:sp>
    </p:spTree>
    <p:extLst>
      <p:ext uri="{BB962C8B-B14F-4D97-AF65-F5344CB8AC3E}">
        <p14:creationId xmlns:p14="http://schemas.microsoft.com/office/powerpoint/2010/main" val="55158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3366" y="458459"/>
            <a:ext cx="8640381" cy="108000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3200" dirty="0" err="1" smtClean="0">
                <a:solidFill>
                  <a:srgbClr val="002060"/>
                </a:solidFill>
              </a:rPr>
              <a:t>Wideotłumacz</a:t>
            </a:r>
            <a:endParaRPr lang="pl-PL" sz="3200" dirty="0">
              <a:solidFill>
                <a:srgbClr val="002060"/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11"/>
          </p:nvPr>
        </p:nvSpPr>
        <p:spPr>
          <a:xfrm>
            <a:off x="1021332" y="1259557"/>
            <a:ext cx="8642415" cy="2388394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1052"/>
              </a:spcAft>
            </a:pPr>
            <a:r>
              <a:rPr lang="pl-PL" altLang="pl-PL" dirty="0"/>
              <a:t>Należy zapewnić obsługę z wykorzystaniem środków wspierających komunikowanie się, </a:t>
            </a:r>
            <a:r>
              <a:rPr lang="pl-PL" altLang="pl-PL" dirty="0" smtClean="0"/>
              <a:t>o </a:t>
            </a:r>
            <a:r>
              <a:rPr lang="pl-PL" altLang="pl-PL" dirty="0"/>
              <a:t>których mowa w ustawie o języku migowym </a:t>
            </a:r>
            <a:r>
              <a:rPr lang="pl-PL" altLang="pl-PL" dirty="0" smtClean="0"/>
              <a:t>i </a:t>
            </a:r>
            <a:r>
              <a:rPr lang="pl-PL" altLang="pl-PL" dirty="0"/>
              <a:t>innych środkach komunikowania się lub przez wykorzystanie zdalnego dostępu online do usługi tłumacza przez strony www i aplikacje.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052"/>
              </a:spcAft>
            </a:pPr>
            <a:endParaRPr lang="pl-PL" altLang="pl-PL" sz="1400" dirty="0"/>
          </a:p>
          <a:p>
            <a:pPr algn="ctr"/>
            <a:endParaRPr lang="pl-PL" dirty="0"/>
          </a:p>
          <a:p>
            <a:endParaRPr lang="pl-PL" dirty="0"/>
          </a:p>
        </p:txBody>
      </p:sp>
      <p:pic>
        <p:nvPicPr>
          <p:cNvPr id="10" name="Symbol zastępczy zawartości 9" descr="symbol obsługi w jezyku migowym 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673498" y="3808057"/>
            <a:ext cx="2324100" cy="1839789"/>
          </a:xfrm>
          <a:prstGeom prst="rect">
            <a:avLst/>
          </a:prstGeom>
        </p:spPr>
      </p:pic>
      <p:pic>
        <p:nvPicPr>
          <p:cNvPr id="9" name="Symbol zastępczy zawartości 8" descr="Stanowisko usługi wideotlumacza. Komputer z kamerką na monitorze. Na ekranie wyswietlony jest mężczyzna który pomaga w komunikacji w języku migowym.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495054" y="3244698"/>
            <a:ext cx="3960440" cy="296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80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426" y="493509"/>
            <a:ext cx="7416824" cy="108000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3100" dirty="0"/>
              <a:t>Urządzenia, które ułatwiają </a:t>
            </a:r>
            <a:r>
              <a:rPr lang="pl-PL" sz="3100" dirty="0" smtClean="0"/>
              <a:t>słyszenie i komunikację</a:t>
            </a:r>
            <a:endParaRPr lang="pl-PL" sz="31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025426" y="2339677"/>
            <a:ext cx="8784976" cy="4015874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400" dirty="0"/>
              <a:t>pętla indukcyjna,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400" dirty="0"/>
              <a:t>system FM,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400" dirty="0"/>
              <a:t>system IR,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400" dirty="0"/>
              <a:t>system Bluetooth,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400" dirty="0" err="1" smtClean="0"/>
              <a:t>wideotłumacz</a:t>
            </a:r>
            <a:r>
              <a:rPr lang="pl-PL" sz="2400" dirty="0" smtClean="0"/>
              <a:t> </a:t>
            </a:r>
            <a:r>
              <a:rPr lang="pl-PL" sz="2400" dirty="0"/>
              <a:t>języka migowego (tłumacz PJM online).</a:t>
            </a:r>
          </a:p>
        </p:txBody>
      </p:sp>
      <p:pic>
        <p:nvPicPr>
          <p:cNvPr id="6" name="Symbol zastępczy zawartości 3" title="system FM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930" y="1763613"/>
            <a:ext cx="4140200" cy="29617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1566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1034256" y="590421"/>
            <a:ext cx="8640381" cy="1080001"/>
          </a:xfrm>
        </p:spPr>
        <p:txBody>
          <a:bodyPr>
            <a:normAutofit/>
          </a:bodyPr>
          <a:lstStyle/>
          <a:p>
            <a:r>
              <a:rPr lang="pl-PL" sz="3508" dirty="0"/>
              <a:t>Oznaczenia</a:t>
            </a:r>
          </a:p>
        </p:txBody>
      </p:sp>
      <p:pic>
        <p:nvPicPr>
          <p:cNvPr id="14" name="Symbol zastępczy zawartości 13" descr="międzynarodowy symbol ułatwień dla osób z niepełnosprawnościami: biały symbol osoby na wózku na niebieskim tle, obok z prawej strony litera P"/>
          <p:cNvPicPr>
            <a:picLocks noGrp="1" noChangeAspect="1"/>
          </p:cNvPicPr>
          <p:nvPr>
            <p:ph sz="half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49" y="1259557"/>
            <a:ext cx="2483719" cy="2483719"/>
          </a:xfrm>
          <a:prstGeom prst="rect">
            <a:avLst/>
          </a:prstGeom>
        </p:spPr>
      </p:pic>
      <p:pic>
        <p:nvPicPr>
          <p:cNvPr id="7" name="Symbol zastępczy zawartości 6" descr="międzynarodowy symbol Systemu Pętli Induktofonicznej – przekreślone białe ucho z literą ‘T' na granatowym tle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792" y="3851845"/>
            <a:ext cx="2030989" cy="2087563"/>
          </a:xfrm>
        </p:spPr>
      </p:pic>
      <p:pic>
        <p:nvPicPr>
          <p:cNvPr id="15" name="Symbol zastępczy zawartości 14" descr="międzynarodowy symbol ułatwień dla osób z niepełnosprawnościami: biały symbol osoby na wózku na niebieskim tle, obok z prawej strony litera I w kole"/>
          <p:cNvPicPr>
            <a:picLocks noGrp="1" noChangeAspect="1"/>
          </p:cNvPicPr>
          <p:nvPr>
            <p:ph sz="half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541" y="1777426"/>
            <a:ext cx="2649810" cy="1526290"/>
          </a:xfrm>
          <a:prstGeom prst="rect">
            <a:avLst/>
          </a:prstGeom>
        </p:spPr>
      </p:pic>
      <p:pic>
        <p:nvPicPr>
          <p:cNvPr id="18" name="Symbol zastępczy zawartości 17" descr="międzynarodowy symbol ułatwień dla osób z niepełnosprawnościami: biały symbol osoby na wózku na niebieskim tle podjeżdżający pod podjazd"/>
          <p:cNvPicPr>
            <a:picLocks noGrp="1" noChangeAspect="1"/>
          </p:cNvPicPr>
          <p:nvPr>
            <p:ph sz="half" idx="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794" y="3823253"/>
            <a:ext cx="2116155" cy="2116155"/>
          </a:xfrm>
          <a:prstGeom prst="rect">
            <a:avLst/>
          </a:prstGeom>
        </p:spPr>
      </p:pic>
      <p:pic>
        <p:nvPicPr>
          <p:cNvPr id="16" name="Symbol zastępczy zawartości 15" descr="międzynarodowy symbol ułatwień dla osób z niepełnosprawnościami: biały symbol osoby na wózku na niebieskim tle, obok z prawej strony litery WC"/>
          <p:cNvPicPr>
            <a:picLocks noGrp="1" noChangeAspect="1"/>
          </p:cNvPicPr>
          <p:nvPr>
            <p:ph sz="half" idx="14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381" y="1369910"/>
            <a:ext cx="2087563" cy="2087563"/>
          </a:xfrm>
          <a:prstGeom prst="rect">
            <a:avLst/>
          </a:prstGeom>
        </p:spPr>
      </p:pic>
      <p:pic>
        <p:nvPicPr>
          <p:cNvPr id="17" name="Symbol zastępczy zawartości 16" descr="międzynarodowy symbol ułatwień dla osób z niepełnosprawnościami: biały symbol migających dłoni na granatowym tle"/>
          <p:cNvPicPr>
            <a:picLocks noGrp="1" noChangeAspect="1"/>
          </p:cNvPicPr>
          <p:nvPr>
            <p:ph sz="half" idx="12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112" y="3851845"/>
            <a:ext cx="3126099" cy="222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99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157" dirty="0"/>
              <a:t>Dostępność cyfrowa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9774" y="1979837"/>
            <a:ext cx="9284683" cy="367220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dirty="0"/>
              <a:t>Dostępność informacji i komunikacji to przede wszystkim rozwiązania nakierowane na dostępność stron internetowych oraz </a:t>
            </a:r>
            <a:r>
              <a:rPr lang="pl-PL" dirty="0" smtClean="0"/>
              <a:t>aplikacji.</a:t>
            </a:r>
          </a:p>
          <a:p>
            <a:pPr>
              <a:lnSpc>
                <a:spcPct val="150000"/>
              </a:lnSpc>
            </a:pPr>
            <a:r>
              <a:rPr lang="pl-PL" dirty="0" smtClean="0"/>
              <a:t>Zgodnie z </a:t>
            </a:r>
            <a:r>
              <a:rPr lang="pl-PL" b="1" dirty="0" smtClean="0"/>
              <a:t>Ustawą o </a:t>
            </a:r>
            <a:r>
              <a:rPr lang="pl-PL" b="1" dirty="0"/>
              <a:t>dostępności cyfrowej stron internetowych 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i </a:t>
            </a:r>
            <a:r>
              <a:rPr lang="pl-PL" b="1" dirty="0"/>
              <a:t>aplikacji mobilnych podmiotów publicznych</a:t>
            </a:r>
            <a:r>
              <a:rPr lang="pl-PL" dirty="0"/>
              <a:t>, </a:t>
            </a:r>
            <a:r>
              <a:rPr lang="pl-PL" dirty="0" smtClean="0"/>
              <a:t>która </a:t>
            </a:r>
            <a:r>
              <a:rPr lang="pl-PL" dirty="0"/>
              <a:t>zobowiązuje podmioty realizujące zadania publiczne do publikowania informacji elektronicznej zgodnej z wymaganiami WCAG </a:t>
            </a:r>
            <a:r>
              <a:rPr lang="pl-PL" dirty="0" smtClean="0"/>
              <a:t>2.1. AA.</a:t>
            </a:r>
            <a:endParaRPr lang="pl-PL" u="sng" dirty="0"/>
          </a:p>
        </p:txBody>
      </p:sp>
    </p:spTree>
    <p:extLst>
      <p:ext uri="{BB962C8B-B14F-4D97-AF65-F5344CB8AC3E}">
        <p14:creationId xmlns:p14="http://schemas.microsoft.com/office/powerpoint/2010/main" val="265033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7055" y="611485"/>
            <a:ext cx="8640381" cy="1080001"/>
          </a:xfrm>
        </p:spPr>
        <p:txBody>
          <a:bodyPr>
            <a:normAutofit/>
          </a:bodyPr>
          <a:lstStyle/>
          <a:p>
            <a:r>
              <a:rPr lang="pl-PL" sz="3157" dirty="0"/>
              <a:t>Dostępność zasobów cyfrowych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524" y="1331565"/>
            <a:ext cx="9216926" cy="4968552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pl-PL" sz="1900" dirty="0"/>
              <a:t>Dostępny serwis </a:t>
            </a:r>
            <a:r>
              <a:rPr lang="pl-PL" sz="1900" dirty="0" smtClean="0"/>
              <a:t>internetowy, </a:t>
            </a:r>
            <a:r>
              <a:rPr lang="pl-PL" sz="1900" dirty="0"/>
              <a:t>powinien umożliwiać uniwersalne, wygodne </a:t>
            </a:r>
            <a:r>
              <a:rPr lang="pl-PL" sz="1900" dirty="0" smtClean="0"/>
              <a:t/>
            </a:r>
            <a:br>
              <a:rPr lang="pl-PL" sz="1900" dirty="0" smtClean="0"/>
            </a:br>
            <a:r>
              <a:rPr lang="pl-PL" sz="1900" dirty="0" smtClean="0"/>
              <a:t>i </a:t>
            </a:r>
            <a:r>
              <a:rPr lang="pl-PL" sz="1900" dirty="0"/>
              <a:t>intuicyjne korzystanie z jego zasobów. </a:t>
            </a:r>
          </a:p>
          <a:p>
            <a:pPr>
              <a:lnSpc>
                <a:spcPct val="170000"/>
              </a:lnSpc>
            </a:pPr>
            <a:r>
              <a:rPr lang="pl-PL" sz="1900" dirty="0"/>
              <a:t> </a:t>
            </a:r>
            <a:r>
              <a:rPr lang="pl-PL" sz="1900" b="1" dirty="0"/>
              <a:t>Elementy stron </a:t>
            </a:r>
            <a:r>
              <a:rPr lang="pl-PL" sz="1900" b="1" dirty="0" smtClean="0"/>
              <a:t>www, </a:t>
            </a:r>
            <a:r>
              <a:rPr lang="pl-PL" sz="1900" b="1" dirty="0"/>
              <a:t>które muszą być bezwzględnie dostępne</a:t>
            </a:r>
            <a:r>
              <a:rPr lang="pl-PL" sz="1900" dirty="0"/>
              <a:t>:</a:t>
            </a:r>
          </a:p>
          <a:p>
            <a:pPr lvl="1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dirty="0"/>
              <a:t>strony BIP podmiotu lub aplikacji </a:t>
            </a:r>
            <a:r>
              <a:rPr lang="pl-PL" sz="1900" dirty="0" smtClean="0"/>
              <a:t>mobilnej,</a:t>
            </a:r>
            <a:endParaRPr lang="pl-PL" sz="1900" dirty="0"/>
          </a:p>
          <a:p>
            <a:pPr lvl="1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dirty="0"/>
              <a:t>dane kontaktowe oraz link do </a:t>
            </a:r>
            <a:r>
              <a:rPr lang="pl-PL" sz="1900" dirty="0" smtClean="0"/>
              <a:t>BIP,</a:t>
            </a:r>
            <a:endParaRPr lang="pl-PL" sz="1900" dirty="0"/>
          </a:p>
          <a:p>
            <a:pPr lvl="1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dirty="0"/>
              <a:t>narzędzia kontaktowe (np. formularze, tłumacz języka migowego online</a:t>
            </a:r>
            <a:r>
              <a:rPr lang="pl-PL" sz="1900" dirty="0" smtClean="0"/>
              <a:t>),</a:t>
            </a:r>
            <a:endParaRPr lang="pl-PL" sz="1900" dirty="0"/>
          </a:p>
          <a:p>
            <a:pPr lvl="1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dirty="0" smtClean="0"/>
              <a:t>nawigacja,</a:t>
            </a:r>
            <a:endParaRPr lang="pl-PL" sz="1900" dirty="0"/>
          </a:p>
          <a:p>
            <a:pPr lvl="1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dirty="0"/>
              <a:t>deklaracja </a:t>
            </a:r>
            <a:r>
              <a:rPr lang="pl-PL" sz="1900" dirty="0" smtClean="0"/>
              <a:t>dostępności,</a:t>
            </a:r>
            <a:endParaRPr lang="pl-PL" sz="1900" dirty="0"/>
          </a:p>
          <a:p>
            <a:pPr lvl="1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dirty="0"/>
              <a:t>informacje dotyczące sytuacji </a:t>
            </a:r>
            <a:r>
              <a:rPr lang="pl-PL" sz="1900" dirty="0" smtClean="0"/>
              <a:t>kryzysowej .</a:t>
            </a:r>
            <a:endParaRPr lang="pl-PL" sz="1900" dirty="0"/>
          </a:p>
          <a:p>
            <a:endParaRPr lang="pl-PL" sz="1900" dirty="0"/>
          </a:p>
        </p:txBody>
      </p:sp>
    </p:spTree>
    <p:extLst>
      <p:ext uri="{BB962C8B-B14F-4D97-AF65-F5344CB8AC3E}">
        <p14:creationId xmlns:p14="http://schemas.microsoft.com/office/powerpoint/2010/main" val="362753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09402" y="539477"/>
            <a:ext cx="9590672" cy="116245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3000" dirty="0"/>
              <a:t>Zapewnianie dostępności informacji dźwiękowych 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C32816C-B008-0A4C-98DF-C9CC41A91B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3459" y="1701934"/>
            <a:ext cx="9217024" cy="4318285"/>
          </a:xfrm>
        </p:spPr>
        <p:txBody>
          <a:bodyPr>
            <a:noAutofit/>
          </a:bodyPr>
          <a:lstStyle/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000" dirty="0"/>
              <a:t>Ścieżce audio należy zapewnić odpowiednik tekstowy. Będzie to tekst zawierający takie same informacje co film wideo, bez utraty ważnych treści. Odpowiednikami tekstowymi są np. transkrypcje i napisy dla niesłyszących</a:t>
            </a:r>
            <a:r>
              <a:rPr lang="pl-PL" sz="2000" dirty="0" smtClean="0"/>
              <a:t>.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000" dirty="0"/>
              <a:t>Należy zapewnić elementy alternatywne dla multimediów audio.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000" dirty="0"/>
              <a:t>Nie należy wstawiać ścieżki audio ani filmu wideo odtwarzanych automatycznie.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000" dirty="0"/>
              <a:t>Należy zapewnić opcje klawiaturowe przewijania do przodu, do tyłu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i wstrzymywania.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88764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03309" y="683493"/>
            <a:ext cx="8640381" cy="1080001"/>
          </a:xfrm>
        </p:spPr>
        <p:txBody>
          <a:bodyPr>
            <a:normAutofit/>
          </a:bodyPr>
          <a:lstStyle/>
          <a:p>
            <a:r>
              <a:rPr lang="pl-PL" sz="3157" dirty="0"/>
              <a:t>Dostępność tekstu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19554" y="1403573"/>
            <a:ext cx="8862856" cy="5040560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60000"/>
              </a:lnSpc>
              <a:buClrTx/>
              <a:buFont typeface="Arial" panose="020B0604020202020204" pitchFamily="34" charset="0"/>
              <a:buChar char="•"/>
            </a:pPr>
            <a:r>
              <a:rPr lang="pl-PL" dirty="0"/>
              <a:t>Najważniejsze przy informacji w formie tekstu jest jego </a:t>
            </a:r>
            <a:r>
              <a:rPr lang="pl-PL" b="1" dirty="0"/>
              <a:t>struktura</a:t>
            </a:r>
            <a:r>
              <a:rPr lang="pl-PL" dirty="0"/>
              <a:t>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oraz </a:t>
            </a:r>
            <a:r>
              <a:rPr lang="pl-PL" dirty="0"/>
              <a:t>możliwość sprawnego poruszania się po nim (</a:t>
            </a:r>
            <a:r>
              <a:rPr lang="pl-PL" b="1" dirty="0"/>
              <a:t>nawigacja</a:t>
            </a:r>
            <a:r>
              <a:rPr lang="pl-PL" dirty="0"/>
              <a:t>).</a:t>
            </a:r>
          </a:p>
          <a:p>
            <a:pPr marL="342900" indent="-342900">
              <a:lnSpc>
                <a:spcPct val="160000"/>
              </a:lnSpc>
              <a:buClrTx/>
              <a:buFont typeface="Arial" panose="020B0604020202020204" pitchFamily="34" charset="0"/>
              <a:buChar char="•"/>
            </a:pPr>
            <a:r>
              <a:rPr lang="pl-PL" dirty="0" smtClean="0"/>
              <a:t>Na </a:t>
            </a:r>
            <a:r>
              <a:rPr lang="pl-PL" dirty="0"/>
              <a:t>przykład czy: </a:t>
            </a:r>
            <a:r>
              <a:rPr lang="pl-PL" b="1" dirty="0"/>
              <a:t>akapity są uporządkowane, każdy nagłówek 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i </a:t>
            </a:r>
            <a:r>
              <a:rPr lang="pl-PL" b="1" dirty="0"/>
              <a:t>podtytuły są zawarte w spisie treści </a:t>
            </a:r>
            <a:r>
              <a:rPr lang="pl-PL" dirty="0"/>
              <a:t>– przy arkuszu egzaminacyjnym mogłoby to być np. poszczególne pytanie. Każdemu nagłówkowi, tabeli, rysunkowi można przypisać określone atrybuty i oznaczyć etykietą. </a:t>
            </a:r>
          </a:p>
          <a:p>
            <a:pPr marL="342900" indent="-342900">
              <a:lnSpc>
                <a:spcPct val="160000"/>
              </a:lnSpc>
              <a:buClrTx/>
              <a:buFont typeface="Arial" panose="020B0604020202020204" pitchFamily="34" charset="0"/>
              <a:buChar char="•"/>
            </a:pPr>
            <a:r>
              <a:rPr lang="pl-PL" dirty="0"/>
              <a:t>Im bardziej skomplikowany układ wizualny (rysunki, tabelki, ikony itp.) tym istotniejsze jest wskazanie </a:t>
            </a:r>
            <a:r>
              <a:rPr lang="pl-PL" b="1" dirty="0"/>
              <a:t>logicznego porządku odczytu 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dirty="0" smtClean="0"/>
              <a:t>w </a:t>
            </a:r>
            <a:r>
              <a:rPr lang="pl-PL" dirty="0"/>
              <a:t>obrębie struktury</a:t>
            </a:r>
            <a:r>
              <a:rPr lang="pl-PL" dirty="0" smtClean="0"/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6102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06F1D67-946E-174D-9548-B3C7ECF4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464" y="683493"/>
            <a:ext cx="8640381" cy="108000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3157" dirty="0"/>
              <a:t>Zapewnienie dostępności informacji tekstowych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6025EA6-FA47-8843-960B-74C5365F02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96464" y="1769587"/>
            <a:ext cx="8957953" cy="4433275"/>
          </a:xfrm>
        </p:spPr>
        <p:txBody>
          <a:bodyPr>
            <a:noAutofit/>
          </a:bodyPr>
          <a:lstStyle/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200" dirty="0"/>
              <a:t>Należy zapewnić odpowiedniki nietekstowe (np. obrazy, filmy wideo oraz wstępnie nagraną ścieżkę audio) w tekście. Może być to korzystne dla niektórych użytkowników, szczególnie tych, którzy nie potrafią czytać lub mają trudności z czytaniem.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200" dirty="0" smtClean="0"/>
              <a:t>Należy </a:t>
            </a:r>
            <a:r>
              <a:rPr lang="pl-PL" sz="2200" dirty="0"/>
              <a:t>dopilnować, aby wszystkie informacje przekazywane kolorem były również dostępne w opcji bez koloru. W celu podkreślania różnych treści nie należy polegać wyłącznie na kolorze</a:t>
            </a:r>
            <a:r>
              <a:rPr lang="pl-PL" sz="2200" dirty="0" smtClean="0"/>
              <a:t>.</a:t>
            </a:r>
            <a:endParaRPr lang="pl-PL" sz="1579" dirty="0"/>
          </a:p>
          <a:p>
            <a:pPr marL="285750" indent="-28575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endParaRPr lang="pl-PL" sz="1579" dirty="0"/>
          </a:p>
        </p:txBody>
      </p:sp>
    </p:spTree>
    <p:extLst>
      <p:ext uri="{BB962C8B-B14F-4D97-AF65-F5344CB8AC3E}">
        <p14:creationId xmlns:p14="http://schemas.microsoft.com/office/powerpoint/2010/main" val="156846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93378" y="539477"/>
            <a:ext cx="9576966" cy="108000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3157" dirty="0"/>
              <a:t>Zapewnianie dostępności informacji przekazywanych przez obraz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1A8BE0A-D188-2849-91AD-9170FC295E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2061" y="1979637"/>
            <a:ext cx="9362397" cy="4536304"/>
          </a:xfrm>
        </p:spPr>
        <p:txBody>
          <a:bodyPr>
            <a:noAutofit/>
          </a:bodyPr>
          <a:lstStyle/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dirty="0" smtClean="0"/>
              <a:t>Nie </a:t>
            </a:r>
            <a:r>
              <a:rPr lang="pl-PL" dirty="0"/>
              <a:t>należy dodawać obrazów przedstawiających treść tekstową.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dirty="0"/>
              <a:t>Obrazom należy przypisać </a:t>
            </a:r>
            <a:r>
              <a:rPr lang="pl-PL" b="1" dirty="0"/>
              <a:t>tekst alternatywny </a:t>
            </a:r>
            <a:r>
              <a:rPr lang="pl-PL" dirty="0"/>
              <a:t>– opis zawierający tę samą informację, co jego wizualne odpowiedniki. Należy zapewnić tekst alternatywny dla każdego elementu nietekstowego.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dirty="0" smtClean="0"/>
              <a:t>Nie </a:t>
            </a:r>
            <a:r>
              <a:rPr lang="pl-PL" dirty="0"/>
              <a:t>należy wstawiać zbędnego tła ze zbyt wieloma obrazami, kształtami lub kolorami.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dirty="0"/>
              <a:t>Nie należy wstawiać hiperłączy ani tekstu ukrytego za innymi obiektami, np. obrazami.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3776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1"/>
          <p:cNvSpPr>
            <a:spLocks noGrp="1"/>
          </p:cNvSpPr>
          <p:nvPr>
            <p:ph type="title"/>
          </p:nvPr>
        </p:nvSpPr>
        <p:spPr>
          <a:xfrm>
            <a:off x="1025525" y="755501"/>
            <a:ext cx="8640381" cy="10800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80189" tIns="40094" rIns="80189" bIns="4009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801929">
              <a:lnSpc>
                <a:spcPct val="90000"/>
              </a:lnSpc>
              <a:spcBef>
                <a:spcPts val="877"/>
              </a:spcBef>
              <a:defRPr/>
            </a:pPr>
            <a:r>
              <a:rPr lang="pl-PL" sz="3200" dirty="0">
                <a:ea typeface="+mn-ea"/>
                <a:cs typeface="+mn-cs"/>
              </a:rPr>
              <a:t>Przykład opisu alternatywnego (1)</a:t>
            </a:r>
            <a:br>
              <a:rPr lang="pl-PL" sz="3200" dirty="0">
                <a:ea typeface="+mn-ea"/>
                <a:cs typeface="+mn-cs"/>
              </a:rPr>
            </a:br>
            <a:endParaRPr lang="pl-PL" sz="3200" dirty="0">
              <a:ea typeface="+mn-ea"/>
              <a:cs typeface="+mn-cs"/>
            </a:endParaRPr>
          </a:p>
        </p:txBody>
      </p:sp>
      <p:pic>
        <p:nvPicPr>
          <p:cNvPr id="8" name="Obraz" descr="Kobieta w krótkich spodniach, w kapeluszu z rondem, uważnie ogląda przez lupę brązową hubę, rosnącą &#10;na drzewie."/>
          <p:cNvPicPr>
            <a:picLocks noGrp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25706" y="2267669"/>
            <a:ext cx="4140200" cy="27558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>
          <a:xfrm>
            <a:off x="1025525" y="2051645"/>
            <a:ext cx="4104357" cy="28083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2400" dirty="0"/>
              <a:t>Kobieta w krótkich spodniach, w kapeluszu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z </a:t>
            </a:r>
            <a:r>
              <a:rPr lang="pl-PL" sz="2400" dirty="0"/>
              <a:t>rondem, uważnie ogląda przez lupę brązową hubę rosnącą </a:t>
            </a:r>
            <a:r>
              <a:rPr lang="pl-PL" sz="2400" dirty="0" smtClean="0"/>
              <a:t>na drzewie.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51008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817514" y="3203773"/>
            <a:ext cx="7056784" cy="12317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dirty="0"/>
              <a:t>Zwiększanie dostępności uczelni dla osób z niepełnosprawnościami – szkolenie świadomościowe</a:t>
            </a:r>
          </a:p>
        </p:txBody>
      </p:sp>
    </p:spTree>
    <p:extLst>
      <p:ext uri="{BB962C8B-B14F-4D97-AF65-F5344CB8AC3E}">
        <p14:creationId xmlns:p14="http://schemas.microsoft.com/office/powerpoint/2010/main" val="11476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1" descr="Głowa Statuy Wolności uwieńczona rozchodzącymi się dookoła promieniami. Po prawej stronie głowy &#10;fragment wyciągniętej w górę ręki.&#10;&#10;"/>
          <p:cNvSpPr>
            <a:spLocks noGrp="1"/>
          </p:cNvSpPr>
          <p:nvPr>
            <p:ph type="title"/>
          </p:nvPr>
        </p:nvSpPr>
        <p:spPr>
          <a:xfrm>
            <a:off x="970496" y="503406"/>
            <a:ext cx="8640381" cy="10800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80189" tIns="40094" rIns="80189" bIns="4009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801929">
              <a:lnSpc>
                <a:spcPct val="90000"/>
              </a:lnSpc>
              <a:spcBef>
                <a:spcPts val="877"/>
              </a:spcBef>
              <a:defRPr/>
            </a:pPr>
            <a:r>
              <a:rPr lang="pl-PL" sz="3200" dirty="0">
                <a:ea typeface="+mn-ea"/>
                <a:cs typeface="+mn-cs"/>
              </a:rPr>
              <a:t>Przykład opisu alternatywnego (2</a:t>
            </a:r>
            <a:r>
              <a:rPr lang="pl-PL" sz="3200" dirty="0" smtClean="0">
                <a:ea typeface="+mn-ea"/>
                <a:cs typeface="+mn-cs"/>
              </a:rPr>
              <a:t>)</a:t>
            </a:r>
            <a:endParaRPr lang="pl-PL" sz="3200" dirty="0"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1"/>
          </p:nvPr>
        </p:nvSpPr>
        <p:spPr>
          <a:xfrm>
            <a:off x="986229" y="1259557"/>
            <a:ext cx="4103688" cy="647700"/>
          </a:xfrm>
        </p:spPr>
        <p:txBody>
          <a:bodyPr>
            <a:noAutofit/>
          </a:bodyPr>
          <a:lstStyle/>
          <a:p>
            <a:pPr defTabSz="801929">
              <a:lnSpc>
                <a:spcPct val="150000"/>
              </a:lnSpc>
              <a:spcBef>
                <a:spcPts val="877"/>
              </a:spcBef>
              <a:defRPr/>
            </a:pPr>
            <a:r>
              <a:rPr lang="pl-PL" b="1" dirty="0"/>
              <a:t>Krótki opis</a:t>
            </a:r>
          </a:p>
          <a:p>
            <a:pPr marL="200482" indent="-200482" defTabSz="801929">
              <a:lnSpc>
                <a:spcPct val="150000"/>
              </a:lnSpc>
              <a:spcBef>
                <a:spcPts val="877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pl-PL" dirty="0"/>
              <a:t>głowa Statuy Wolności uwieńczona rozchodzącymi się dookoła promieniami</a:t>
            </a:r>
          </a:p>
          <a:p>
            <a:pPr marL="200482" indent="-200482" defTabSz="801929">
              <a:lnSpc>
                <a:spcPct val="150000"/>
              </a:lnSpc>
              <a:spcBef>
                <a:spcPts val="877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pl-PL" dirty="0"/>
              <a:t>po prawej stronie głowy </a:t>
            </a:r>
            <a:br>
              <a:rPr lang="pl-PL" dirty="0"/>
            </a:br>
            <a:r>
              <a:rPr lang="pl-PL" dirty="0"/>
              <a:t>fragment wyciągniętej w górę ręki</a:t>
            </a:r>
          </a:p>
        </p:txBody>
      </p:sp>
      <p:sp>
        <p:nvSpPr>
          <p:cNvPr id="2" name="Symbol zastępczy zawartości 1"/>
          <p:cNvSpPr>
            <a:spLocks noGrp="1"/>
          </p:cNvSpPr>
          <p:nvPr>
            <p:ph sz="half" idx="2"/>
          </p:nvPr>
        </p:nvSpPr>
        <p:spPr>
          <a:xfrm>
            <a:off x="986229" y="4067869"/>
            <a:ext cx="8945690" cy="187220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526"/>
              </a:spcAft>
            </a:pPr>
            <a:r>
              <a:rPr lang="pl-PL" b="1" dirty="0">
                <a:solidFill>
                  <a:prstClr val="black"/>
                </a:solidFill>
              </a:rPr>
              <a:t>Szczegółowy opis</a:t>
            </a:r>
          </a:p>
          <a:p>
            <a:pPr>
              <a:lnSpc>
                <a:spcPct val="150000"/>
              </a:lnSpc>
              <a:spcAft>
                <a:spcPts val="526"/>
              </a:spcAft>
            </a:pPr>
            <a:r>
              <a:rPr lang="pl-PL" dirty="0">
                <a:solidFill>
                  <a:prstClr val="black"/>
                </a:solidFill>
              </a:rPr>
              <a:t>Głowa Statuy Wolności ma na szczycie rozchodzące się dookoła promienie. Pod nimi jest taras widokowy wkomponowany </a:t>
            </a:r>
            <a:r>
              <a:rPr lang="pl-PL" dirty="0" smtClean="0">
                <a:solidFill>
                  <a:prstClr val="black"/>
                </a:solidFill>
              </a:rPr>
              <a:t>w </a:t>
            </a:r>
            <a:r>
              <a:rPr lang="pl-PL" dirty="0">
                <a:solidFill>
                  <a:prstClr val="black"/>
                </a:solidFill>
              </a:rPr>
              <a:t>nakrycie głowy postaci. Pod nim są krótkie, zawinięte włosy odsłaniające uszy. Twarz klasyczna, bez wyrazu. Nos prosty, stosunkowo niewielkie usta. Oczy nie mają zarysowanych </a:t>
            </a:r>
            <a:r>
              <a:rPr lang="pl-PL" dirty="0" smtClean="0">
                <a:solidFill>
                  <a:prstClr val="black"/>
                </a:solidFill>
              </a:rPr>
              <a:t>źrenic (źródło</a:t>
            </a:r>
            <a:r>
              <a:rPr lang="pl-PL" dirty="0">
                <a:solidFill>
                  <a:prstClr val="black"/>
                </a:solidFill>
              </a:rPr>
              <a:t>: </a:t>
            </a:r>
            <a:r>
              <a:rPr lang="pl-PL" dirty="0" smtClean="0">
                <a:solidFill>
                  <a:prstClr val="black"/>
                </a:solidFill>
              </a:rPr>
              <a:t>Wikipedia).</a:t>
            </a:r>
            <a:endParaRPr lang="pl-PL" dirty="0">
              <a:solidFill>
                <a:prstClr val="black"/>
              </a:solidFill>
            </a:endParaRPr>
          </a:p>
        </p:txBody>
      </p:sp>
      <p:pic>
        <p:nvPicPr>
          <p:cNvPr id="5" name="Obraz" descr="Obraz przykładowy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1456" y="1274255"/>
            <a:ext cx="4140200" cy="3098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275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">
            <a:extLst>
              <a:ext uri="{FF2B5EF4-FFF2-40B4-BE49-F238E27FC236}">
                <a16:creationId xmlns:a16="http://schemas.microsoft.com/office/drawing/2014/main" id="{E934B08B-5B51-4C50-A992-938C6675CE0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025525" y="683493"/>
            <a:ext cx="8640381" cy="93610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0141" tIns="13682" rIns="60141" bIns="30071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801929">
              <a:spcBef>
                <a:spcPts val="877"/>
              </a:spcBef>
              <a:spcAft>
                <a:spcPts val="851"/>
              </a:spcAft>
              <a:buNone/>
              <a:tabLst>
                <a:tab pos="431959" algn="l"/>
                <a:tab pos="863918" algn="l"/>
                <a:tab pos="1295877" algn="l"/>
                <a:tab pos="1727836" algn="l"/>
                <a:tab pos="2159795" algn="l"/>
                <a:tab pos="2591753" algn="l"/>
                <a:tab pos="3023713" algn="l"/>
                <a:tab pos="3455672" algn="l"/>
                <a:tab pos="3887630" algn="l"/>
                <a:tab pos="4319590" algn="l"/>
                <a:tab pos="4751548" algn="l"/>
                <a:tab pos="5183508" algn="l"/>
              </a:tabLst>
              <a:defRPr/>
            </a:pPr>
            <a:r>
              <a:rPr lang="pl-PL" altLang="pl-PL" sz="3508" dirty="0">
                <a:solidFill>
                  <a:schemeClr val="tx2"/>
                </a:solidFill>
                <a:latin typeface="Open Sans" pitchFamily="2" charset="0"/>
                <a:ea typeface="Lohit Hindi;MS Mincho" charset="0"/>
                <a:cs typeface="Lohit Hindi;MS Mincho" charset="0"/>
              </a:rPr>
              <a:t>Co przedstawia to zdjęcie</a:t>
            </a:r>
            <a:r>
              <a:rPr lang="pl-PL" altLang="pl-PL" sz="3508" dirty="0" smtClean="0">
                <a:solidFill>
                  <a:schemeClr val="tx2"/>
                </a:solidFill>
                <a:latin typeface="Open Sans" pitchFamily="2" charset="0"/>
                <a:ea typeface="Lohit Hindi;MS Mincho" charset="0"/>
                <a:cs typeface="Lohit Hindi;MS Mincho" charset="0"/>
              </a:rPr>
              <a:t>?</a:t>
            </a:r>
            <a:endParaRPr lang="pl-PL" altLang="pl-PL" sz="3508" dirty="0">
              <a:solidFill>
                <a:schemeClr val="tx2"/>
              </a:solidFill>
              <a:latin typeface="Open Sans" pitchFamily="2" charset="0"/>
              <a:ea typeface="Lohit Hindi;MS Mincho" charset="0"/>
              <a:cs typeface="Lohit Hindi;MS Mincho" charset="0"/>
            </a:endParaRPr>
          </a:p>
          <a:p>
            <a:pPr marL="200482" indent="-200482" algn="ctr" defTabSz="801929">
              <a:spcBef>
                <a:spcPts val="877"/>
              </a:spcBef>
              <a:spcAft>
                <a:spcPts val="851"/>
              </a:spcAft>
              <a:tabLst>
                <a:tab pos="431959" algn="l"/>
                <a:tab pos="863918" algn="l"/>
                <a:tab pos="1295877" algn="l"/>
                <a:tab pos="1727836" algn="l"/>
                <a:tab pos="2159795" algn="l"/>
                <a:tab pos="2591753" algn="l"/>
                <a:tab pos="3023713" algn="l"/>
                <a:tab pos="3455672" algn="l"/>
                <a:tab pos="3887630" algn="l"/>
                <a:tab pos="4319590" algn="l"/>
                <a:tab pos="4751548" algn="l"/>
                <a:tab pos="5183508" algn="l"/>
              </a:tabLst>
              <a:defRPr/>
            </a:pPr>
            <a:endParaRPr lang="pl-PL" altLang="pl-PL" sz="2456" dirty="0">
              <a:solidFill>
                <a:schemeClr val="tx2"/>
              </a:solidFill>
              <a:latin typeface="Open Sans" pitchFamily="2" charset="0"/>
              <a:cs typeface="Open Sans" pitchFamily="2" charset="0"/>
            </a:endParaRPr>
          </a:p>
        </p:txBody>
      </p:sp>
      <p:pic>
        <p:nvPicPr>
          <p:cNvPr id="5" name="Obraz" descr="Obraz przykładowy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25" y="1475581"/>
            <a:ext cx="6983785" cy="4626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11931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" descr="Grafika stworzona przez Ministerstwo Zdrowia z 9 grafikami pokazującymi sposób skutecznego mycia rąk. Grafika numer 1 obrazuje zwilżenie rąk wodą oraz nałożenie mydła w płynie w zagłębienie dłoni. Grafika nr 2 pokazuje jak namydlenie obu wewnętrznych powierzchni dłoni. Grafika nr 3 pokazuje splecione i namydlone palce. Obrazek nr 4 pokazuje namydlanie kciuka jednej dłoni drugą naprzemiennie. Grafika nr 5 wskazuje namydlenie wierzchu jednej dłoni wnętrzem drugiej dłoni naprzemiennie. Na kolejnym obrazku znajdują się namydlone obficie nadgarstki. Obrazek nr 7 wskazuje dłonie spłukiwane wodą. Wskazana jest sugestia mycia dłoni. przez 30 sekund. Na ostatniej grafice znajduje się zalecenie umycia czubków palców dłoni, kciuków, obszarów pomiędzy palcami.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05"/>
          <a:stretch/>
        </p:blipFill>
        <p:spPr>
          <a:xfrm>
            <a:off x="3905745" y="251445"/>
            <a:ext cx="6786067" cy="5998532"/>
          </a:xfrm>
        </p:spPr>
      </p:pic>
      <p:sp>
        <p:nvSpPr>
          <p:cNvPr id="9" name="Tytuł">
            <a:extLst>
              <a:ext uri="{FF2B5EF4-FFF2-40B4-BE49-F238E27FC236}">
                <a16:creationId xmlns:a16="http://schemas.microsoft.com/office/drawing/2014/main" id="{1F8A49DF-2AA5-48BE-B12E-E974A2F0BEF3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809402" y="1619597"/>
            <a:ext cx="3456384" cy="10800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0141" tIns="13682" rIns="60141" bIns="30071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801929">
              <a:lnSpc>
                <a:spcPct val="150000"/>
              </a:lnSpc>
              <a:spcBef>
                <a:spcPts val="877"/>
              </a:spcBef>
              <a:spcAft>
                <a:spcPts val="851"/>
              </a:spcAft>
              <a:buNone/>
              <a:tabLst>
                <a:tab pos="431959" algn="l"/>
                <a:tab pos="863918" algn="l"/>
                <a:tab pos="1295877" algn="l"/>
                <a:tab pos="1727836" algn="l"/>
                <a:tab pos="2159795" algn="l"/>
                <a:tab pos="2591753" algn="l"/>
                <a:tab pos="3023713" algn="l"/>
                <a:tab pos="3455672" algn="l"/>
                <a:tab pos="3887630" algn="l"/>
                <a:tab pos="4319590" algn="l"/>
                <a:tab pos="4751548" algn="l"/>
                <a:tab pos="5183508" algn="l"/>
              </a:tabLst>
              <a:defRPr/>
            </a:pPr>
            <a:r>
              <a:rPr lang="pl-PL" altLang="pl-PL" sz="4000" dirty="0">
                <a:solidFill>
                  <a:schemeClr val="tx2"/>
                </a:solidFill>
                <a:latin typeface="Open Sans" pitchFamily="2" charset="0"/>
                <a:ea typeface="Lohit Hindi;MS Mincho" charset="0"/>
                <a:cs typeface="Lohit Hindi;MS Mincho" charset="0"/>
              </a:rPr>
              <a:t>Jak opisać infografikę? </a:t>
            </a:r>
          </a:p>
          <a:p>
            <a:pPr marL="200482" indent="-200482" defTabSz="801929">
              <a:spcBef>
                <a:spcPts val="877"/>
              </a:spcBef>
              <a:spcAft>
                <a:spcPts val="851"/>
              </a:spcAft>
              <a:tabLst>
                <a:tab pos="431959" algn="l"/>
                <a:tab pos="863918" algn="l"/>
                <a:tab pos="1295877" algn="l"/>
                <a:tab pos="1727836" algn="l"/>
                <a:tab pos="2159795" algn="l"/>
                <a:tab pos="2591753" algn="l"/>
                <a:tab pos="3023713" algn="l"/>
                <a:tab pos="3455672" algn="l"/>
                <a:tab pos="3887630" algn="l"/>
                <a:tab pos="4319590" algn="l"/>
                <a:tab pos="4751548" algn="l"/>
                <a:tab pos="5183508" algn="l"/>
              </a:tabLst>
              <a:defRPr/>
            </a:pPr>
            <a:endParaRPr lang="pl-PL" altLang="pl-PL" sz="3200" dirty="0">
              <a:solidFill>
                <a:schemeClr val="tx2"/>
              </a:solidFill>
              <a:latin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84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907" y="604258"/>
            <a:ext cx="8640381" cy="1080001"/>
          </a:xfrm>
        </p:spPr>
        <p:txBody>
          <a:bodyPr>
            <a:normAutofit/>
          </a:bodyPr>
          <a:lstStyle/>
          <a:p>
            <a:r>
              <a:rPr lang="pl-PL" sz="3157" dirty="0"/>
              <a:t>Dostępność </a:t>
            </a:r>
            <a:r>
              <a:rPr lang="pl-PL" sz="3157" dirty="0" smtClean="0"/>
              <a:t>filmu</a:t>
            </a:r>
            <a:endParaRPr lang="pl-PL" sz="3157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907" y="1403573"/>
            <a:ext cx="8928511" cy="4680002"/>
          </a:xfrm>
        </p:spPr>
        <p:txBody>
          <a:bodyPr>
            <a:noAutofit/>
          </a:bodyPr>
          <a:lstStyle/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300" dirty="0"/>
              <a:t>Odbiorcy, którzy nie mogą korzystać z wizualnych kanałów multimedialnych potrzebują </a:t>
            </a:r>
            <a:r>
              <a:rPr lang="pl-PL" sz="2300" b="1" dirty="0"/>
              <a:t>opisu dźwiękowego </a:t>
            </a:r>
            <a:r>
              <a:rPr lang="pl-PL" sz="2300" b="1" dirty="0" smtClean="0"/>
              <a:t>tego, </a:t>
            </a:r>
            <a:r>
              <a:rPr lang="pl-PL" sz="2300" b="1" dirty="0"/>
              <a:t>co jest na ekranie</a:t>
            </a:r>
            <a:r>
              <a:rPr lang="pl-PL" sz="2300" dirty="0"/>
              <a:t>.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300" dirty="0"/>
              <a:t>Odbiorcy, którzy nie mogą korzystać z kanału audio potrzebują </a:t>
            </a:r>
            <a:r>
              <a:rPr lang="pl-PL" sz="2300" b="1" dirty="0"/>
              <a:t>napisów opisujących dialogi oraz inne ważne </a:t>
            </a:r>
            <a:r>
              <a:rPr lang="pl-PL" sz="2300" b="1" dirty="0" smtClean="0"/>
              <a:t>informacje </a:t>
            </a:r>
            <a:r>
              <a:rPr lang="pl-PL" sz="2300" b="1" dirty="0"/>
              <a:t>dźwiękowe</a:t>
            </a:r>
            <a:r>
              <a:rPr lang="pl-PL" sz="2300" dirty="0"/>
              <a:t>.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300" dirty="0"/>
              <a:t>Odbiorcy, którzy nie mają dostępu do audio oraz wizualnych kanałów multimedialnych potrzebują skrypty opisujące film </a:t>
            </a:r>
            <a:r>
              <a:rPr lang="pl-PL" sz="2300" dirty="0" smtClean="0"/>
              <a:t>wideo. </a:t>
            </a:r>
            <a:endParaRPr lang="pl-PL" sz="2300" dirty="0"/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endParaRPr lang="pl-PL" sz="2300" dirty="0"/>
          </a:p>
        </p:txBody>
      </p:sp>
    </p:spTree>
    <p:extLst>
      <p:ext uri="{BB962C8B-B14F-4D97-AF65-F5344CB8AC3E}">
        <p14:creationId xmlns:p14="http://schemas.microsoft.com/office/powerpoint/2010/main" val="414231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5ABE0A56-7B92-0E46-82C0-8DB005D1D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545" y="539477"/>
            <a:ext cx="8640381" cy="1080001"/>
          </a:xfrm>
        </p:spPr>
        <p:txBody>
          <a:bodyPr>
            <a:normAutofit/>
          </a:bodyPr>
          <a:lstStyle/>
          <a:p>
            <a:r>
              <a:rPr lang="pl-PL" sz="3157" dirty="0"/>
              <a:t>Zapewnianie dostępności </a:t>
            </a:r>
            <a:r>
              <a:rPr lang="pl-PL" sz="3157" dirty="0" smtClean="0"/>
              <a:t>filmów</a:t>
            </a:r>
            <a:endParaRPr lang="pl-PL" sz="3157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CD24936-D36D-6840-ADDF-ABA81D863F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81410" y="1331565"/>
            <a:ext cx="9147348" cy="5112568"/>
          </a:xfrm>
        </p:spPr>
        <p:txBody>
          <a:bodyPr>
            <a:normAutofit fontScale="92500"/>
          </a:bodyPr>
          <a:lstStyle/>
          <a:p>
            <a:pPr marL="285750" indent="-285750">
              <a:lnSpc>
                <a:spcPct val="160000"/>
              </a:lnSpc>
              <a:buClrTx/>
              <a:buFont typeface="Arial" panose="020B0604020202020204" pitchFamily="34" charset="0"/>
              <a:buChar char="•"/>
            </a:pPr>
            <a:r>
              <a:rPr lang="pl-PL" sz="2400" dirty="0"/>
              <a:t>Należy zapewnić </a:t>
            </a:r>
            <a:r>
              <a:rPr lang="pl-PL" sz="2400" b="1" dirty="0"/>
              <a:t>opis tekstowy lub napisy dla niesłyszących</a:t>
            </a:r>
            <a:r>
              <a:rPr lang="pl-PL" sz="2400" dirty="0"/>
              <a:t>. Napisy dla niesłyszących muszą zawierać nie tylko wypowiadane dialogi, ale również krótki opis tego, co się dzieje na ekranie.</a:t>
            </a:r>
          </a:p>
          <a:p>
            <a:pPr marL="285750" indent="-285750">
              <a:lnSpc>
                <a:spcPct val="160000"/>
              </a:lnSpc>
              <a:buClrTx/>
              <a:buFont typeface="Arial" panose="020B0604020202020204" pitchFamily="34" charset="0"/>
              <a:buChar char="•"/>
            </a:pPr>
            <a:r>
              <a:rPr lang="pl-PL" sz="2400" dirty="0"/>
              <a:t>Należy upewnić się, że odpowiednik tekstowy/skrypt lub napisy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dla </a:t>
            </a:r>
            <a:r>
              <a:rPr lang="pl-PL" sz="2400" dirty="0"/>
              <a:t>niesłyszących są zsynchronizowane z filmem </a:t>
            </a:r>
            <a:r>
              <a:rPr lang="pl-PL" sz="2400" dirty="0" smtClean="0"/>
              <a:t>wideo. </a:t>
            </a:r>
            <a:r>
              <a:rPr lang="pl-PL" sz="2400" dirty="0"/>
              <a:t>Napisy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dla </a:t>
            </a:r>
            <a:r>
              <a:rPr lang="pl-PL" sz="2400" dirty="0"/>
              <a:t>niesłyszących są alternatywnym sposobem przekazywania tego, co słyszą inni. Skrypty zawierają wszystkie informacje zawarte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w </a:t>
            </a:r>
            <a:r>
              <a:rPr lang="pl-PL" sz="2400" dirty="0"/>
              <a:t>filmie </a:t>
            </a:r>
            <a:r>
              <a:rPr lang="pl-PL" sz="2400" dirty="0" smtClean="0"/>
              <a:t>wideo.</a:t>
            </a:r>
            <a:endParaRPr lang="pl-PL" sz="2400" dirty="0"/>
          </a:p>
          <a:p>
            <a:pPr marL="285750" indent="-285750">
              <a:lnSpc>
                <a:spcPct val="160000"/>
              </a:lnSpc>
              <a:buClrTx/>
              <a:buFont typeface="Arial" panose="020B0604020202020204" pitchFamily="34" charset="0"/>
              <a:buChar char="•"/>
            </a:pPr>
            <a:r>
              <a:rPr lang="pl-PL" sz="2400" dirty="0" smtClean="0"/>
              <a:t>Należy </a:t>
            </a:r>
            <a:r>
              <a:rPr lang="pl-PL" sz="2400" dirty="0"/>
              <a:t>umożliwić </a:t>
            </a:r>
            <a:r>
              <a:rPr lang="pl-PL" sz="2400" b="1" dirty="0"/>
              <a:t>odtwarzanie filmu </a:t>
            </a:r>
            <a:r>
              <a:rPr lang="pl-PL" sz="2400" b="1" dirty="0" smtClean="0"/>
              <a:t>wideo </a:t>
            </a:r>
            <a:r>
              <a:rPr lang="pl-PL" sz="2400" b="1" dirty="0"/>
              <a:t>w różnych odtwarzaczach multimediów</a:t>
            </a:r>
            <a:r>
              <a:rPr lang="pl-PL" sz="2400" dirty="0"/>
              <a:t>.</a:t>
            </a:r>
          </a:p>
          <a:p>
            <a:pPr>
              <a:lnSpc>
                <a:spcPct val="160000"/>
              </a:lnSpc>
              <a:buClrTx/>
            </a:pPr>
            <a:endParaRPr lang="pl-PL" sz="1754" dirty="0"/>
          </a:p>
        </p:txBody>
      </p:sp>
    </p:spTree>
    <p:extLst>
      <p:ext uri="{BB962C8B-B14F-4D97-AF65-F5344CB8AC3E}">
        <p14:creationId xmlns:p14="http://schemas.microsoft.com/office/powerpoint/2010/main" val="5245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928893" cy="1080001"/>
          </a:xfrm>
        </p:spPr>
        <p:txBody>
          <a:bodyPr>
            <a:normAutofit/>
          </a:bodyPr>
          <a:lstStyle/>
          <a:p>
            <a:r>
              <a:rPr lang="pl-PL" sz="3157" dirty="0"/>
              <a:t>Dostępność przy dostarczaniu multimediów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9938B0D2-33AE-CF48-8E4B-F9DA9BD22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4" y="1835621"/>
            <a:ext cx="8928893" cy="468000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2400" dirty="0"/>
              <a:t>Opisane wcześniej rodzaje informacji najczęściej udostępniane są </a:t>
            </a:r>
            <a:r>
              <a:rPr lang="pl-PL" sz="2400" b="1" dirty="0"/>
              <a:t>w postaci mieszanej </a:t>
            </a:r>
            <a:r>
              <a:rPr lang="pl-PL" sz="2400" dirty="0"/>
              <a:t>w dokumentach elektronicznych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czy </a:t>
            </a:r>
            <a:r>
              <a:rPr lang="pl-PL" sz="2400" dirty="0"/>
              <a:t>zasobach online. Jeśli zastosujemy się do wytycznych dotyczących dostępności przy tworzeniu wyżej wymienionych, to stworzenie dostępnej np. strony internetowej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czy </a:t>
            </a:r>
            <a:r>
              <a:rPr lang="pl-PL" sz="2400" dirty="0"/>
              <a:t>formularza elektronicznego będzie dużo łatwiejsze</a:t>
            </a:r>
          </a:p>
          <a:p>
            <a:pPr>
              <a:lnSpc>
                <a:spcPct val="150000"/>
              </a:lnSpc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34871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2C2C32-8922-954C-A508-82296818E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157" dirty="0"/>
              <a:t>Dokument elektroniczny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199C8CC-9719-0C4C-A503-F84A74915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835621"/>
            <a:ext cx="8856503" cy="468000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2400" dirty="0"/>
              <a:t>To najbardziej powszechny przykład mieszania rodzajów </a:t>
            </a:r>
            <a:r>
              <a:rPr lang="pl-PL" sz="2400" dirty="0" smtClean="0"/>
              <a:t>informacji </a:t>
            </a:r>
            <a:r>
              <a:rPr lang="pl-PL" sz="2400" dirty="0"/>
              <a:t>(tekst, tabelka, rysunek, film </a:t>
            </a:r>
            <a:r>
              <a:rPr lang="pl-PL" sz="2400" dirty="0" smtClean="0"/>
              <a:t>wideo </a:t>
            </a:r>
            <a:r>
              <a:rPr lang="pl-PL" sz="2400" dirty="0"/>
              <a:t>itp</a:t>
            </a:r>
            <a:r>
              <a:rPr lang="pl-PL" sz="2400" dirty="0" smtClean="0"/>
              <a:t>.).</a:t>
            </a:r>
            <a:endParaRPr lang="pl-PL" sz="2400" dirty="0"/>
          </a:p>
          <a:p>
            <a:pPr>
              <a:lnSpc>
                <a:spcPct val="150000"/>
              </a:lnSpc>
            </a:pPr>
            <a:r>
              <a:rPr lang="pl-PL" sz="2400" dirty="0" smtClean="0"/>
              <a:t>Możemy </a:t>
            </a:r>
            <a:r>
              <a:rPr lang="pl-PL" sz="2400" dirty="0"/>
              <a:t>je dostarczać w postaci dokumentów tj. </a:t>
            </a:r>
            <a:r>
              <a:rPr lang="pl-PL" sz="2400" b="1" dirty="0"/>
              <a:t>Microsoft Word, Adobe PDF, Power Point</a:t>
            </a:r>
            <a:r>
              <a:rPr lang="pl-PL" sz="2400" dirty="0"/>
              <a:t>. Obecnie dostępnych jest wiele funkcji dostępności i narzędzi, które pozwalają na sprawdzenie czy dokument jest utworzony w dostępnym formacie. </a:t>
            </a:r>
          </a:p>
          <a:p>
            <a:pPr>
              <a:lnSpc>
                <a:spcPct val="150000"/>
              </a:lnSpc>
            </a:pPr>
            <a:endParaRPr lang="pl-PL" sz="2400" dirty="0"/>
          </a:p>
          <a:p>
            <a:endParaRPr lang="pl-PL" sz="2400" dirty="0"/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07820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3DEC478E-DD0F-5842-8A50-0B78561F2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611485"/>
            <a:ext cx="8640381" cy="1080001"/>
          </a:xfrm>
        </p:spPr>
        <p:txBody>
          <a:bodyPr>
            <a:normAutofit/>
          </a:bodyPr>
          <a:lstStyle/>
          <a:p>
            <a:r>
              <a:rPr lang="pl-PL" sz="3157" dirty="0"/>
              <a:t>Dostępność dokumentu elektronicznego 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2F0498A5-292F-074F-80DC-E2F7DA8F34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5525" y="1475581"/>
            <a:ext cx="8571284" cy="4013607"/>
          </a:xfrm>
        </p:spPr>
        <p:txBody>
          <a:bodyPr>
            <a:noAutofit/>
          </a:bodyPr>
          <a:lstStyle/>
          <a:p>
            <a:pPr marL="285750" indent="-28575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dirty="0" smtClean="0"/>
              <a:t>Za </a:t>
            </a:r>
            <a:r>
              <a:rPr lang="pl-PL" dirty="0"/>
              <a:t>pomocą funkcji dostępnych w używanym oprogramowaniu należy wstawić znaczniki w dokumencie w celu nadania mu struktury.</a:t>
            </a:r>
          </a:p>
          <a:p>
            <a:pPr marL="285750" indent="-28575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dirty="0"/>
              <a:t>Przed udostępnieniem dokumentu należy użyć funkcji kontroli dostępności dostępnej w danym oprogramowaniu.</a:t>
            </a:r>
          </a:p>
          <a:p>
            <a:pPr marL="285750" indent="-28575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dirty="0"/>
              <a:t>Tworząc dokument PDF, należy korzystać z najnowszych wersji oprogramowania. Nowsze wersje oprogramowania zawierają nowsze funkcje dostępności. Należy jednak dopilnować, aby dany dokument</a:t>
            </a:r>
          </a:p>
        </p:txBody>
      </p:sp>
    </p:spTree>
    <p:extLst>
      <p:ext uri="{BB962C8B-B14F-4D97-AF65-F5344CB8AC3E}">
        <p14:creationId xmlns:p14="http://schemas.microsoft.com/office/powerpoint/2010/main" val="403800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157" dirty="0"/>
              <a:t>Dostępność ścieżki audio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400" dirty="0"/>
              <a:t>Informacja przekazywana audio kierowana jest najczęściej do użytkowników, którzy nie mogą korzystać z informacji opartej tylko na kanałach wizualnych. 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400" dirty="0"/>
              <a:t>Aby ścieżka audio mogła być dostępna dla wszystkich należy dołączyć do niej inny rodzaj informacji np. tekst. 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400" dirty="0" smtClean="0"/>
              <a:t>Alternatywą </a:t>
            </a:r>
            <a:r>
              <a:rPr lang="pl-PL" sz="2400" dirty="0"/>
              <a:t>może być film </a:t>
            </a:r>
            <a:r>
              <a:rPr lang="pl-PL" sz="2400" dirty="0" smtClean="0"/>
              <a:t>wideo </a:t>
            </a:r>
            <a:r>
              <a:rPr lang="pl-PL" sz="2400" dirty="0"/>
              <a:t>z językiem migowym</a:t>
            </a:r>
            <a:r>
              <a:rPr lang="pl-PL" sz="2400" dirty="0" smtClean="0"/>
              <a:t>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71417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906" y="467588"/>
            <a:ext cx="8640381" cy="1080001"/>
          </a:xfrm>
        </p:spPr>
        <p:txBody>
          <a:bodyPr>
            <a:normAutofit/>
          </a:bodyPr>
          <a:lstStyle/>
          <a:p>
            <a:r>
              <a:rPr lang="pl-PL" sz="3600" dirty="0"/>
              <a:t>Komunikacja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025906" y="1176271"/>
            <a:ext cx="7128312" cy="511226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ClrTx/>
            </a:pPr>
            <a:r>
              <a:rPr lang="pl-PL" dirty="0"/>
              <a:t>Podstawowe zasady:</a:t>
            </a:r>
          </a:p>
          <a:p>
            <a:pPr marL="457200" indent="-457200">
              <a:lnSpc>
                <a:spcPct val="150000"/>
              </a:lnSpc>
              <a:buClrTx/>
              <a:buFont typeface="+mj-lt"/>
              <a:buAutoNum type="arabicPeriod"/>
            </a:pPr>
            <a:r>
              <a:rPr lang="pl-PL" dirty="0"/>
              <a:t>Komunikacja oparta na wzajemnym szacunku.</a:t>
            </a:r>
          </a:p>
          <a:p>
            <a:pPr marL="457200" indent="-457200">
              <a:lnSpc>
                <a:spcPct val="150000"/>
              </a:lnSpc>
              <a:buClrTx/>
              <a:buFont typeface="+mj-lt"/>
              <a:buAutoNum type="arabicPeriod"/>
            </a:pPr>
            <a:r>
              <a:rPr lang="pl-PL" dirty="0"/>
              <a:t>Wypowiadaj się zrozumiale.</a:t>
            </a:r>
          </a:p>
          <a:p>
            <a:pPr marL="457200" indent="-457200">
              <a:lnSpc>
                <a:spcPct val="150000"/>
              </a:lnSpc>
              <a:buClrTx/>
              <a:buFont typeface="+mj-lt"/>
              <a:buAutoNum type="arabicPeriod"/>
            </a:pPr>
            <a:r>
              <a:rPr lang="pl-PL" dirty="0"/>
              <a:t>Zwracaj się do </a:t>
            </a:r>
            <a:r>
              <a:rPr lang="pl-PL" dirty="0" smtClean="0"/>
              <a:t>osoby, z którą rozmawiasz.</a:t>
            </a:r>
            <a:endParaRPr lang="pl-PL" dirty="0"/>
          </a:p>
          <a:p>
            <a:pPr marL="457200" indent="-457200">
              <a:lnSpc>
                <a:spcPct val="150000"/>
              </a:lnSpc>
              <a:buClrTx/>
              <a:buFont typeface="+mj-lt"/>
              <a:buAutoNum type="arabicPeriod"/>
            </a:pPr>
            <a:r>
              <a:rPr lang="pl-PL" dirty="0"/>
              <a:t>Odpowiednia forma przekazu komunikatu.</a:t>
            </a:r>
          </a:p>
          <a:p>
            <a:pPr marL="457200" indent="-457200">
              <a:lnSpc>
                <a:spcPct val="150000"/>
              </a:lnSpc>
              <a:buClrTx/>
              <a:buFont typeface="+mj-lt"/>
              <a:buAutoNum type="arabicPeriod"/>
            </a:pPr>
            <a:r>
              <a:rPr lang="pl-PL" dirty="0"/>
              <a:t>Kontakt wzrokowy.</a:t>
            </a:r>
          </a:p>
          <a:p>
            <a:pPr marL="457200" indent="-457200">
              <a:lnSpc>
                <a:spcPct val="150000"/>
              </a:lnSpc>
              <a:buClrTx/>
              <a:buFont typeface="+mj-lt"/>
              <a:buAutoNum type="arabicPeriod"/>
            </a:pPr>
            <a:r>
              <a:rPr lang="pl-PL" dirty="0"/>
              <a:t>Cierpliwość w kontakcie.</a:t>
            </a:r>
          </a:p>
          <a:p>
            <a:pPr marL="457200" indent="-457200">
              <a:lnSpc>
                <a:spcPct val="150000"/>
              </a:lnSpc>
              <a:buClrTx/>
              <a:buFont typeface="+mj-lt"/>
              <a:buAutoNum type="arabicPeriod"/>
            </a:pPr>
            <a:r>
              <a:rPr lang="pl-PL" dirty="0" smtClean="0"/>
              <a:t>Wspieraj, </a:t>
            </a:r>
            <a:r>
              <a:rPr lang="pl-PL" dirty="0"/>
              <a:t>ale nie wyręczaj (</a:t>
            </a:r>
            <a:r>
              <a:rPr lang="pl-PL" dirty="0" smtClean="0"/>
              <a:t>samodzielność).</a:t>
            </a:r>
            <a:endParaRPr lang="pl-PL" dirty="0"/>
          </a:p>
          <a:p>
            <a:pPr marL="457200" indent="-457200">
              <a:lnSpc>
                <a:spcPct val="150000"/>
              </a:lnSpc>
              <a:buClrTx/>
              <a:buFont typeface="+mj-lt"/>
              <a:buAutoNum type="arabicPeriod"/>
            </a:pPr>
            <a:endParaRPr lang="pl-PL" sz="2200" dirty="0"/>
          </a:p>
        </p:txBody>
      </p:sp>
      <p:pic>
        <p:nvPicPr>
          <p:cNvPr id="7" name="Symbol zastępczy zawartości 6" descr="Rysunek dwóch czarnych postaci. Nad ich głowami widac czarne &quot;dymki&quot; sugerujące, że postacie rozmawiają.">
            <a:extLst>
              <a:ext uri="{FF2B5EF4-FFF2-40B4-BE49-F238E27FC236}">
                <a16:creationId xmlns:a16="http://schemas.microsoft.com/office/drawing/2014/main" id="{E8148ADC-CF2C-4640-A1B1-8ACE5F919F7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130" y="2411685"/>
            <a:ext cx="2563776" cy="256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6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241450" y="3059757"/>
            <a:ext cx="8280920" cy="288032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2800" dirty="0"/>
              <a:t>Dostępność cyfrowa i informacyjna, skuteczna komunikacja </a:t>
            </a:r>
            <a:r>
              <a:rPr lang="pl-PL" sz="2800" dirty="0" smtClean="0"/>
              <a:t>z </a:t>
            </a:r>
            <a:r>
              <a:rPr lang="pl-PL" sz="2800" dirty="0"/>
              <a:t>osobami ze szczególnymi potrzebami, sprzęt wspomagający dostępność informacji i komunikację.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88710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534612"/>
            <a:ext cx="9000901" cy="93610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3300" dirty="0"/>
              <a:t>Komunikacja oparta na wzajemnym szacunku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907" y="1475581"/>
            <a:ext cx="9000519" cy="4680002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400" dirty="0"/>
              <a:t>Student/ka jest osobą dorosłą i tak należy go/ją traktować. Nie można zwracać się do osoby z niepełnosprawnością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na </a:t>
            </a:r>
            <a:r>
              <a:rPr lang="pl-PL" sz="2400" dirty="0"/>
              <a:t>„ty” tylko dlatego, że jest osobą z niepełnosprawnością!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400" dirty="0"/>
              <a:t>Brak szacunku może być źródłem nieporozumień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i </a:t>
            </a:r>
            <a:r>
              <a:rPr lang="pl-PL" sz="2400" dirty="0"/>
              <a:t>konfliktów.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400" dirty="0"/>
              <a:t>Student/ka z niepełnosprawnością intelektualną ma takie same prawa jak inni.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400" dirty="0"/>
              <a:t>Nie należy używać języka infantylnego</a:t>
            </a:r>
            <a:r>
              <a:rPr lang="pl-PL" sz="2400" dirty="0" smtClean="0"/>
              <a:t>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2445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722742-F7B2-DB47-B92E-8072DFE77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013" y="971525"/>
            <a:ext cx="8640381" cy="847100"/>
          </a:xfrm>
        </p:spPr>
        <p:txBody>
          <a:bodyPr>
            <a:normAutofit/>
          </a:bodyPr>
          <a:lstStyle/>
          <a:p>
            <a:r>
              <a:rPr lang="pl-PL" sz="3157" dirty="0" smtClean="0"/>
              <a:t>ETR</a:t>
            </a:r>
            <a:endParaRPr lang="pl-PL" sz="3157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E442BD7-DDB9-2E40-864A-E562F9D201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3013" y="1979637"/>
            <a:ext cx="9443998" cy="440904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altLang="pl-PL" b="1" dirty="0" err="1"/>
              <a:t>Easy</a:t>
            </a:r>
            <a:r>
              <a:rPr lang="pl-PL" altLang="pl-PL" b="1" dirty="0"/>
              <a:t> to </a:t>
            </a:r>
            <a:r>
              <a:rPr lang="pl-PL" altLang="pl-PL" b="1" dirty="0" err="1"/>
              <a:t>read</a:t>
            </a:r>
            <a:r>
              <a:rPr lang="pl-PL" altLang="pl-PL" b="1" dirty="0"/>
              <a:t> and </a:t>
            </a:r>
            <a:r>
              <a:rPr lang="pl-PL" altLang="pl-PL" b="1" dirty="0" err="1"/>
              <a:t>understand</a:t>
            </a:r>
            <a:r>
              <a:rPr lang="pl-PL" altLang="pl-PL" b="1" dirty="0"/>
              <a:t> </a:t>
            </a:r>
            <a:r>
              <a:rPr lang="pl-PL" altLang="pl-PL" dirty="0" smtClean="0"/>
              <a:t>– tekst </a:t>
            </a:r>
            <a:r>
              <a:rPr lang="pl-PL" altLang="pl-PL" dirty="0"/>
              <a:t>łatwy do czytania i zrozumienia (tekst ETR), jest odpowiedzią na potrzeby dostępu do informacji osób </a:t>
            </a:r>
            <a:r>
              <a:rPr lang="pl-PL" altLang="pl-PL" dirty="0" smtClean="0"/>
              <a:t/>
            </a:r>
            <a:br>
              <a:rPr lang="pl-PL" altLang="pl-PL" dirty="0" smtClean="0"/>
            </a:br>
            <a:r>
              <a:rPr lang="pl-PL" altLang="pl-PL" dirty="0" smtClean="0"/>
              <a:t>z </a:t>
            </a:r>
            <a:r>
              <a:rPr lang="pl-PL" altLang="pl-PL" dirty="0"/>
              <a:t>niepełnosprawnością intelektualną, uwzględniającą specyfikę tej niepełnosprawności.</a:t>
            </a:r>
          </a:p>
          <a:p>
            <a:pPr>
              <a:lnSpc>
                <a:spcPct val="150000"/>
              </a:lnSpc>
            </a:pPr>
            <a:r>
              <a:rPr lang="pl-PL" altLang="pl-PL" dirty="0" smtClean="0"/>
              <a:t>ETR </a:t>
            </a:r>
            <a:r>
              <a:rPr lang="pl-PL" altLang="pl-PL" dirty="0"/>
              <a:t>może być wykorzystywany i przydatny także dla </a:t>
            </a:r>
            <a:r>
              <a:rPr lang="pl-PL" altLang="pl-PL" b="1" dirty="0"/>
              <a:t>osób </a:t>
            </a:r>
            <a:r>
              <a:rPr lang="pl-PL" altLang="pl-PL" b="1" dirty="0" smtClean="0"/>
              <a:t/>
            </a:r>
            <a:br>
              <a:rPr lang="pl-PL" altLang="pl-PL" b="1" dirty="0" smtClean="0"/>
            </a:br>
            <a:r>
              <a:rPr lang="pl-PL" altLang="pl-PL" b="1" dirty="0" smtClean="0"/>
              <a:t>z trudnościami w obszarze zdrowia psychicznego, osób </a:t>
            </a:r>
            <a:r>
              <a:rPr lang="pl-PL" altLang="pl-PL" b="1" dirty="0"/>
              <a:t>z </a:t>
            </a:r>
            <a:r>
              <a:rPr lang="pl-PL" altLang="pl-PL" b="1" dirty="0" smtClean="0"/>
              <a:t>autyzmem, osób z niepełnosprawnością </a:t>
            </a:r>
            <a:r>
              <a:rPr lang="pl-PL" altLang="pl-PL" b="1" dirty="0"/>
              <a:t>słuchu, </a:t>
            </a:r>
            <a:r>
              <a:rPr lang="pl-PL" altLang="pl-PL" b="1" dirty="0" smtClean="0"/>
              <a:t>wzroku, </a:t>
            </a:r>
            <a:r>
              <a:rPr lang="pl-PL" altLang="pl-PL" b="1" dirty="0"/>
              <a:t>osób starszych, </a:t>
            </a:r>
            <a:r>
              <a:rPr lang="pl-PL" altLang="pl-PL" b="1" dirty="0" smtClean="0"/>
              <a:t/>
            </a:r>
            <a:br>
              <a:rPr lang="pl-PL" altLang="pl-PL" b="1" dirty="0" smtClean="0"/>
            </a:br>
            <a:r>
              <a:rPr lang="pl-PL" altLang="pl-PL" b="1" dirty="0" smtClean="0"/>
              <a:t>z </a:t>
            </a:r>
            <a:r>
              <a:rPr lang="pl-PL" altLang="pl-PL" b="1" dirty="0"/>
              <a:t>demencją </a:t>
            </a:r>
            <a:r>
              <a:rPr lang="pl-PL" altLang="pl-PL" dirty="0" smtClean="0"/>
              <a:t>oraz </a:t>
            </a:r>
            <a:r>
              <a:rPr lang="pl-PL" altLang="pl-PL" dirty="0"/>
              <a:t>dla osób bez niepełnosprawności. </a:t>
            </a:r>
          </a:p>
        </p:txBody>
      </p:sp>
      <p:pic>
        <p:nvPicPr>
          <p:cNvPr id="6" name="Picture 4" descr="Logotyp Europejskiego Tekstu Łatwego do Czytania i Zrozumienia (ETR)">
            <a:extLst>
              <a:ext uri="{FF2B5EF4-FFF2-40B4-BE49-F238E27FC236}">
                <a16:creationId xmlns:a16="http://schemas.microsoft.com/office/drawing/2014/main" id="{D9341B70-EF78-CB4E-9DF3-6554764D50E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298" y="303655"/>
            <a:ext cx="1656729" cy="1656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606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44192B-300A-FF41-A2F9-45B895AB9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505" y="683612"/>
            <a:ext cx="8640381" cy="1080001"/>
          </a:xfrm>
        </p:spPr>
        <p:txBody>
          <a:bodyPr>
            <a:normAutofit/>
          </a:bodyPr>
          <a:lstStyle/>
          <a:p>
            <a:r>
              <a:rPr lang="pl-PL" sz="3157" dirty="0"/>
              <a:t>Jak </a:t>
            </a:r>
            <a:r>
              <a:rPr lang="pl-PL" sz="3157" dirty="0" smtClean="0"/>
              <a:t>pisać? (1)</a:t>
            </a:r>
            <a:endParaRPr lang="pl-PL" sz="3157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6A4E88C-095F-D542-A493-7C5A8683CA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3967" y="1331565"/>
            <a:ext cx="8651980" cy="4968050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altLang="pl-PL" dirty="0"/>
              <a:t>Pamiętaj, że ludzie, dla których przeznaczona jest twoja informacja mogą nie wiedzieć zbyt wiele na dany temat. Upewnij się, że jasno go wyjaśniasz.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altLang="pl-PL" dirty="0"/>
              <a:t>Wytłumacz trudne słowa związane z tematem.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altLang="pl-PL" dirty="0"/>
              <a:t>Używaj tego samego terminu na określenie tej samej rzeczy/sprawy w całej publikacji.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altLang="pl-PL" dirty="0"/>
              <a:t>Zawsze używaj właściwego języka. Na </a:t>
            </a:r>
            <a:r>
              <a:rPr lang="pl-PL" altLang="pl-PL" dirty="0" smtClean="0"/>
              <a:t>przykład </a:t>
            </a:r>
            <a:r>
              <a:rPr lang="pl-PL" altLang="pl-PL" dirty="0"/>
              <a:t>nie używaj języka dla dzieci, jeśli informacja przeznaczona jest dla osób dorosłych.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endParaRPr lang="pl-PL" altLang="pl-PL" sz="1579" dirty="0"/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endParaRPr lang="pl-PL" sz="1929" dirty="0"/>
          </a:p>
        </p:txBody>
      </p:sp>
      <p:pic>
        <p:nvPicPr>
          <p:cNvPr id="6" name="Picture 4" descr="Logotyp Europejskiego Tekstu Łatwego do Czytania i Zrozumienia (ETR)">
            <a:extLst>
              <a:ext uri="{FF2B5EF4-FFF2-40B4-BE49-F238E27FC236}">
                <a16:creationId xmlns:a16="http://schemas.microsoft.com/office/drawing/2014/main" id="{28F1147F-7927-FF43-8D50-6E826897F47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409" y="395520"/>
            <a:ext cx="1656184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766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6C6F14-8881-0349-9BAE-9C620C841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691" y="539477"/>
            <a:ext cx="8640381" cy="1080001"/>
          </a:xfrm>
        </p:spPr>
        <p:txBody>
          <a:bodyPr>
            <a:normAutofit/>
          </a:bodyPr>
          <a:lstStyle/>
          <a:p>
            <a:r>
              <a:rPr lang="pl-PL" sz="3157" dirty="0"/>
              <a:t>Jak </a:t>
            </a:r>
            <a:r>
              <a:rPr lang="pl-PL" sz="3157" dirty="0" smtClean="0"/>
              <a:t>pisać? (2)</a:t>
            </a:r>
            <a:endParaRPr lang="pl-PL" sz="3157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27B480-9D97-8E4D-8532-9C4406AE96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4691" y="1240892"/>
            <a:ext cx="9432568" cy="4680018"/>
          </a:xfrm>
        </p:spPr>
        <p:txBody>
          <a:bodyPr>
            <a:noAutofit/>
          </a:bodyPr>
          <a:lstStyle/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pl-PL" altLang="pl-PL" sz="2300" dirty="0"/>
              <a:t>Posługuj się nieskomplikowanymi słowami.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pl-PL" altLang="pl-PL" sz="2300" dirty="0"/>
              <a:t>Pisz krótkimi zdaniami.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pl-PL" altLang="pl-PL" sz="2300" dirty="0"/>
              <a:t>Dziel tekst na akapity.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pl-PL" altLang="pl-PL" sz="2300" dirty="0"/>
              <a:t>Nie używaj skomplikowanej interpunkcji, czyli zbyt dużo przecinków, kropek i innych znaków.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pl-PL" altLang="pl-PL" sz="2300" dirty="0"/>
              <a:t>Używaj dużej przejrzystej i wyraźnej czcionki (14 albo </a:t>
            </a:r>
            <a:r>
              <a:rPr lang="pl-PL" altLang="pl-PL" sz="2300" dirty="0" smtClean="0"/>
              <a:t>16 punktów</a:t>
            </a:r>
            <a:r>
              <a:rPr lang="pl-PL" altLang="pl-PL" sz="2300" dirty="0"/>
              <a:t>).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pl-PL" altLang="pl-PL" sz="2300" dirty="0"/>
              <a:t>Używaj czcionki </a:t>
            </a:r>
            <a:r>
              <a:rPr lang="pl-PL" altLang="pl-PL" sz="2300" dirty="0" err="1"/>
              <a:t>bezszeryfowej</a:t>
            </a:r>
            <a:r>
              <a:rPr lang="pl-PL" altLang="pl-PL" sz="2300" dirty="0"/>
              <a:t> </a:t>
            </a:r>
            <a:r>
              <a:rPr lang="pl-PL" altLang="pl-PL" sz="2300" dirty="0">
                <a:solidFill>
                  <a:schemeClr val="accent6">
                    <a:lumMod val="50000"/>
                  </a:schemeClr>
                </a:solidFill>
              </a:rPr>
              <a:t>R</a:t>
            </a:r>
            <a:r>
              <a:rPr lang="pl-PL" altLang="pl-PL" sz="2300" dirty="0">
                <a:solidFill>
                  <a:srgbClr val="FF0000"/>
                </a:solidFill>
              </a:rPr>
              <a:t> </a:t>
            </a:r>
            <a:r>
              <a:rPr lang="pl-PL" altLang="pl-PL" sz="2300" dirty="0">
                <a:solidFill>
                  <a:srgbClr val="FF0000"/>
                </a:solidFill>
                <a:latin typeface="Garamond" panose="02020404030301010803" pitchFamily="18" charset="0"/>
              </a:rPr>
              <a:t>R</a:t>
            </a:r>
            <a:endParaRPr lang="pl-PL" altLang="pl-PL" sz="2300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pl-PL" sz="2300" dirty="0"/>
              <a:t>Nie stosuj ozdobnej czcionki - </a:t>
            </a:r>
            <a:r>
              <a:rPr lang="pl-PL" sz="23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cieniowanej </a:t>
            </a:r>
            <a:r>
              <a:rPr lang="pl-PL" sz="2300" dirty="0" smtClean="0"/>
              <a:t>lub </a:t>
            </a:r>
            <a:r>
              <a:rPr lang="pl-PL" sz="2300" dirty="0" smtClean="0">
                <a:ln w="19050">
                  <a:solidFill>
                    <a:srgbClr val="C00000"/>
                  </a:solidFill>
                </a:ln>
              </a:rPr>
              <a:t>z </a:t>
            </a:r>
            <a:r>
              <a:rPr lang="pl-PL" sz="2300" dirty="0">
                <a:ln w="19050">
                  <a:solidFill>
                    <a:srgbClr val="C00000"/>
                  </a:solidFill>
                </a:ln>
              </a:rPr>
              <a:t>konturem</a:t>
            </a:r>
            <a:endParaRPr lang="pl-PL" altLang="pl-PL" sz="2300" dirty="0"/>
          </a:p>
          <a:p>
            <a:pPr>
              <a:lnSpc>
                <a:spcPct val="150000"/>
              </a:lnSpc>
              <a:buClrTx/>
            </a:pPr>
            <a:endParaRPr lang="pl-PL" sz="2300" dirty="0"/>
          </a:p>
        </p:txBody>
      </p:sp>
      <p:pic>
        <p:nvPicPr>
          <p:cNvPr id="8" name="Picture 4" descr="Logotyp Europejskiego Tekstu Łatwego do Czytania i Zrozumienia (ETR)">
            <a:extLst>
              <a:ext uri="{FF2B5EF4-FFF2-40B4-BE49-F238E27FC236}">
                <a16:creationId xmlns:a16="http://schemas.microsoft.com/office/drawing/2014/main" id="{1543DBD5-BA9D-B541-B4D7-36EA6A164D5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4733" y="395461"/>
            <a:ext cx="1656183" cy="165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19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BDA38A-287F-8F4D-BA36-26DAE0418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763" y="548159"/>
            <a:ext cx="8640381" cy="1080001"/>
          </a:xfrm>
        </p:spPr>
        <p:txBody>
          <a:bodyPr>
            <a:normAutofit/>
          </a:bodyPr>
          <a:lstStyle/>
          <a:p>
            <a:r>
              <a:rPr lang="pl-PL" sz="3157" dirty="0"/>
              <a:t>Jak zapisać tekst?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7BE80F8-3465-4A49-8C53-08625A5FFE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5906" y="1209747"/>
            <a:ext cx="9288552" cy="5040258"/>
          </a:xfrm>
        </p:spPr>
        <p:txBody>
          <a:bodyPr>
            <a:noAutofit/>
          </a:bodyPr>
          <a:lstStyle/>
          <a:p>
            <a:pPr marL="177147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altLang="pl-PL" sz="2000" dirty="0"/>
              <a:t>Tekst wyrównuj zawsze do lewej strony; nie stosuj justowania.</a:t>
            </a:r>
          </a:p>
          <a:p>
            <a:pPr marL="177147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altLang="pl-PL" sz="2000" dirty="0"/>
              <a:t>Nie przenoś słów (rozdzielając je kreską na końcu wiersza).</a:t>
            </a:r>
          </a:p>
          <a:p>
            <a:pPr marL="177147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altLang="pl-PL" sz="2000" dirty="0"/>
              <a:t>Rozpocznij i zakończ zdanie zawsze na tej samej stronie.</a:t>
            </a:r>
          </a:p>
          <a:p>
            <a:pPr marL="177147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altLang="pl-PL" sz="2000" dirty="0"/>
              <a:t>Opracuj przejrzysty spis treści i wyraźne tytuły.</a:t>
            </a:r>
          </a:p>
          <a:p>
            <a:pPr marL="177147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altLang="pl-PL" sz="2000" dirty="0"/>
              <a:t>Główne myśli umieść w ramce.</a:t>
            </a:r>
          </a:p>
          <a:p>
            <a:pPr marL="177147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altLang="pl-PL" sz="2000" dirty="0"/>
              <a:t>Stosuj wypunktowania, zwłaszcza przy wyliczaniu wielu </a:t>
            </a:r>
            <a:r>
              <a:rPr lang="pl-PL" altLang="pl-PL" sz="2000" dirty="0" smtClean="0"/>
              <a:t>wyrażeń/wyrazów</a:t>
            </a:r>
            <a:r>
              <a:rPr lang="pl-PL" altLang="pl-PL" sz="2000" dirty="0"/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altLang="pl-PL" sz="2000" dirty="0"/>
              <a:t>Nie używaj przypisów.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altLang="pl-PL" sz="2000" dirty="0"/>
              <a:t>Nie stosuj znaków specjalnych.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altLang="pl-PL" sz="2000" dirty="0"/>
              <a:t>Liczby zapisuj cyframi a nie słownie (12 zamiast dwanaście</a:t>
            </a:r>
            <a:r>
              <a:rPr lang="pl-PL" altLang="pl-PL" sz="2000" dirty="0" smtClean="0"/>
              <a:t>).</a:t>
            </a:r>
            <a:endParaRPr lang="pl-PL" altLang="pl-PL" sz="2000" dirty="0"/>
          </a:p>
        </p:txBody>
      </p:sp>
      <p:pic>
        <p:nvPicPr>
          <p:cNvPr id="6" name="Picture 4" descr="Logotyp Europejskiego Tekstu Łatwego do Czytania i Zrozumienia (ETR)">
            <a:extLst>
              <a:ext uri="{FF2B5EF4-FFF2-40B4-BE49-F238E27FC236}">
                <a16:creationId xmlns:a16="http://schemas.microsoft.com/office/drawing/2014/main" id="{E199F384-4A8C-9F46-A0B6-A3E013AE3E2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8838" y="417559"/>
            <a:ext cx="1584376" cy="15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805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DCF7B9-32B2-2D42-A3FF-F8B2DA988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906" y="611644"/>
            <a:ext cx="8640381" cy="1080001"/>
          </a:xfrm>
        </p:spPr>
        <p:txBody>
          <a:bodyPr>
            <a:normAutofit/>
          </a:bodyPr>
          <a:lstStyle/>
          <a:p>
            <a:r>
              <a:rPr lang="pl-PL" sz="3157" dirty="0"/>
              <a:t>Grafika w </a:t>
            </a:r>
            <a:r>
              <a:rPr lang="pl-PL" sz="3157" dirty="0" smtClean="0"/>
              <a:t>ETR</a:t>
            </a:r>
            <a:endParaRPr lang="pl-PL" sz="3157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9ABE033-779E-C84E-BC73-4506F1E49B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7394" y="1331565"/>
            <a:ext cx="9576584" cy="5112266"/>
          </a:xfrm>
        </p:spPr>
        <p:txBody>
          <a:bodyPr>
            <a:normAutofit lnSpcReduction="10000"/>
          </a:bodyPr>
          <a:lstStyle/>
          <a:p>
            <a:pPr marL="413905" indent="-342900">
              <a:lnSpc>
                <a:spcPct val="170000"/>
              </a:lnSpc>
              <a:buClrTx/>
              <a:buFont typeface="Arial" panose="020B0604020202020204" pitchFamily="34" charset="0"/>
              <a:buChar char="•"/>
            </a:pPr>
            <a:r>
              <a:rPr lang="pl-PL" altLang="pl-PL" dirty="0"/>
              <a:t>Ilustracjami mogą być </a:t>
            </a:r>
            <a:r>
              <a:rPr lang="pl-PL" altLang="pl-PL" b="1" dirty="0"/>
              <a:t>zdjęcia</a:t>
            </a:r>
            <a:r>
              <a:rPr lang="pl-PL" altLang="pl-PL" dirty="0"/>
              <a:t>, </a:t>
            </a:r>
            <a:r>
              <a:rPr lang="pl-PL" altLang="pl-PL" b="1" dirty="0"/>
              <a:t>rysunki</a:t>
            </a:r>
            <a:r>
              <a:rPr lang="pl-PL" altLang="pl-PL" dirty="0"/>
              <a:t> lub </a:t>
            </a:r>
            <a:r>
              <a:rPr lang="pl-PL" altLang="pl-PL" b="1" dirty="0"/>
              <a:t>symbole</a:t>
            </a:r>
            <a:r>
              <a:rPr lang="pl-PL" altLang="pl-PL" dirty="0"/>
              <a:t>.</a:t>
            </a:r>
          </a:p>
          <a:p>
            <a:pPr marL="413905" indent="-342900">
              <a:lnSpc>
                <a:spcPct val="170000"/>
              </a:lnSpc>
              <a:buClrTx/>
              <a:buFont typeface="Arial" panose="020B0604020202020204" pitchFamily="34" charset="0"/>
              <a:buChar char="•"/>
            </a:pPr>
            <a:r>
              <a:rPr lang="pl-PL" altLang="pl-PL" dirty="0"/>
              <a:t>Należy używać tego samego sposobu ilustrowania w </a:t>
            </a:r>
            <a:r>
              <a:rPr lang="pl-PL" altLang="pl-PL" dirty="0" smtClean="0"/>
              <a:t>całym dokumencie/tekście</a:t>
            </a:r>
            <a:r>
              <a:rPr lang="pl-PL" altLang="pl-PL" dirty="0"/>
              <a:t>. </a:t>
            </a:r>
          </a:p>
          <a:p>
            <a:pPr marL="413905" indent="-342900">
              <a:lnSpc>
                <a:spcPct val="170000"/>
              </a:lnSpc>
              <a:buClrTx/>
              <a:buFont typeface="Arial" panose="020B0604020202020204" pitchFamily="34" charset="0"/>
              <a:buChar char="•"/>
            </a:pPr>
            <a:r>
              <a:rPr lang="pl-PL" altLang="pl-PL" dirty="0"/>
              <a:t>W całym dokumencie używa się tej samej ilustracji dla zobrazowania tego samego obiektu, sprawy czy sytuacji. </a:t>
            </a:r>
          </a:p>
          <a:p>
            <a:pPr marL="413905" indent="-342900">
              <a:lnSpc>
                <a:spcPct val="170000"/>
              </a:lnSpc>
              <a:buClrTx/>
              <a:buFont typeface="Arial" panose="020B0604020202020204" pitchFamily="34" charset="0"/>
              <a:buChar char="•"/>
            </a:pPr>
            <a:r>
              <a:rPr lang="pl-PL" altLang="pl-PL" dirty="0"/>
              <a:t>Ilustracje powinny być odpowiednie dla osób, dla których przeznaczony jest tekst (nie należy używać nigdy obrazków dla dzieci, przygotowując tekst dla osób dorosłych). </a:t>
            </a:r>
          </a:p>
          <a:p>
            <a:pPr marL="413905" indent="-342900">
              <a:lnSpc>
                <a:spcPct val="170000"/>
              </a:lnSpc>
              <a:buClrTx/>
              <a:buFont typeface="Arial" panose="020B0604020202020204" pitchFamily="34" charset="0"/>
              <a:buChar char="•"/>
            </a:pPr>
            <a:r>
              <a:rPr lang="pl-PL" altLang="pl-PL" dirty="0"/>
              <a:t>Ilustracje powinny być umieszczone przy tym fragmencie tekstu, który pomagają objaśnić. </a:t>
            </a:r>
          </a:p>
          <a:p>
            <a:pPr marL="413905" indent="-342900">
              <a:lnSpc>
                <a:spcPct val="170000"/>
              </a:lnSpc>
              <a:buClrTx/>
              <a:buFont typeface="Arial" panose="020B0604020202020204" pitchFamily="34" charset="0"/>
              <a:buChar char="•"/>
            </a:pPr>
            <a:r>
              <a:rPr lang="pl-PL" altLang="pl-PL" dirty="0"/>
              <a:t>Zdjęcia muszą być wyraźne i nie mogą zawierać zbyt wielu szczegółów</a:t>
            </a:r>
            <a:r>
              <a:rPr lang="pl-PL" altLang="pl-PL" dirty="0" smtClean="0"/>
              <a:t>.</a:t>
            </a:r>
            <a:endParaRPr lang="pl-PL" altLang="pl-PL" dirty="0"/>
          </a:p>
        </p:txBody>
      </p:sp>
      <p:pic>
        <p:nvPicPr>
          <p:cNvPr id="6" name="Picture 4" descr="Logotyp Europejskiego Tekstu Łatwego do Czytania i Zrozumienia (ETR)">
            <a:extLst>
              <a:ext uri="{FF2B5EF4-FFF2-40B4-BE49-F238E27FC236}">
                <a16:creationId xmlns:a16="http://schemas.microsoft.com/office/drawing/2014/main" id="{8D088D77-869F-4E4F-8BC3-BAC3611A29A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6306" y="323453"/>
            <a:ext cx="1523198" cy="152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142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69A11D-635B-7746-A3B9-1CAF94D8B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426" y="755501"/>
            <a:ext cx="8640381" cy="1080001"/>
          </a:xfrm>
        </p:spPr>
        <p:txBody>
          <a:bodyPr>
            <a:normAutofit/>
          </a:bodyPr>
          <a:lstStyle/>
          <a:p>
            <a:r>
              <a:rPr lang="pl-PL" sz="3157" dirty="0"/>
              <a:t>Tekst </a:t>
            </a:r>
            <a:r>
              <a:rPr lang="pl-PL" sz="3157" dirty="0" smtClean="0"/>
              <a:t>łatwy do czytania </a:t>
            </a:r>
            <a:r>
              <a:rPr lang="pl-PL" sz="3157" dirty="0"/>
              <a:t>to nie język </a:t>
            </a:r>
            <a:r>
              <a:rPr lang="pl-PL" sz="3157" dirty="0" smtClean="0"/>
              <a:t>prosty!</a:t>
            </a:r>
            <a:endParaRPr lang="pl-PL" sz="3157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3417D75-1C5F-C24F-906E-F0BCBEE5F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086" y="1547589"/>
            <a:ext cx="9289032" cy="4680002"/>
          </a:xfrm>
        </p:spPr>
        <p:txBody>
          <a:bodyPr>
            <a:noAutofit/>
          </a:bodyPr>
          <a:lstStyle/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pl-PL" sz="2000" b="1" dirty="0"/>
              <a:t>Język prosty (</a:t>
            </a:r>
            <a:r>
              <a:rPr lang="pl-PL" sz="2000" b="1" dirty="0" err="1"/>
              <a:t>plain</a:t>
            </a:r>
            <a:r>
              <a:rPr lang="pl-PL" sz="2000" b="1" dirty="0"/>
              <a:t> </a:t>
            </a:r>
            <a:r>
              <a:rPr lang="pl-PL" sz="2000" b="1" dirty="0" err="1"/>
              <a:t>language</a:t>
            </a:r>
            <a:r>
              <a:rPr lang="pl-PL" sz="2000" b="1" dirty="0"/>
              <a:t>) </a:t>
            </a:r>
            <a:r>
              <a:rPr lang="pl-PL" sz="2000" dirty="0" smtClean="0"/>
              <a:t>– st</a:t>
            </a:r>
            <a:r>
              <a:rPr lang="pl-PL" sz="2000" dirty="0"/>
              <a:t>a</a:t>
            </a:r>
            <a:r>
              <a:rPr lang="pl-PL" sz="2000" dirty="0" smtClean="0"/>
              <a:t>ndard językowy zalecany </a:t>
            </a:r>
            <a:r>
              <a:rPr lang="pl-PL" sz="2000" dirty="0"/>
              <a:t>wszystkim autorom i instytucjom piszącym teksty adresowane do masowego odbiorcy (ogłoszenia, obwieszczenia, formularze, ankiety).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pl-PL" sz="2000" dirty="0"/>
              <a:t>Język prosty jest stylem pisania </a:t>
            </a:r>
            <a:r>
              <a:rPr lang="pl-PL" sz="2000" dirty="0" smtClean="0"/>
              <a:t>tekstów </a:t>
            </a:r>
            <a:r>
              <a:rPr lang="pl-PL" sz="2000" dirty="0"/>
              <a:t>tworzonym po to, </a:t>
            </a:r>
            <a:r>
              <a:rPr lang="pl-PL" sz="2000" b="1" dirty="0"/>
              <a:t>aby jak najwięcej odbiorców </a:t>
            </a:r>
            <a:r>
              <a:rPr lang="pl-PL" sz="2000" b="1" dirty="0" smtClean="0"/>
              <a:t>zrozumiało </a:t>
            </a:r>
            <a:r>
              <a:rPr lang="pl-PL" sz="2000" b="1" dirty="0"/>
              <a:t>przekaz</a:t>
            </a:r>
            <a:r>
              <a:rPr lang="pl-PL" sz="2000" dirty="0" smtClean="0"/>
              <a:t>. Nie </a:t>
            </a:r>
            <a:r>
              <a:rPr lang="pl-PL" sz="2000" dirty="0"/>
              <a:t>uwzględnia jednak specyfiki percepcji osób </a:t>
            </a:r>
            <a:r>
              <a:rPr lang="pl-PL" sz="2000" dirty="0" smtClean="0"/>
              <a:t>z </a:t>
            </a:r>
            <a:r>
              <a:rPr lang="pl-PL" sz="2000" dirty="0"/>
              <a:t>uszkodzonym centralnym układem nerwowym.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hlinkClick r:id="rId2"/>
              </a:rPr>
              <a:t>Pracownia Polskiej Polszczyzny Uniwersytetu Wrocławskiego</a:t>
            </a:r>
            <a:r>
              <a:rPr lang="pl-PL" sz="2000" dirty="0"/>
              <a:t> stworzyła </a:t>
            </a:r>
            <a:r>
              <a:rPr lang="pl-PL" sz="2000" b="1" dirty="0" smtClean="0"/>
              <a:t>założenia</a:t>
            </a:r>
            <a:r>
              <a:rPr lang="pl-PL" sz="2000" dirty="0" smtClean="0"/>
              <a:t> </a:t>
            </a:r>
            <a:r>
              <a:rPr lang="pl-PL" sz="2000" b="1" dirty="0"/>
              <a:t>prostej </a:t>
            </a:r>
            <a:r>
              <a:rPr lang="pl-PL" sz="2000" b="1" dirty="0" smtClean="0"/>
              <a:t>polszczyzny.</a:t>
            </a:r>
            <a:r>
              <a:rPr lang="pl-PL" sz="2000" b="1" dirty="0"/>
              <a:t/>
            </a:r>
            <a:br>
              <a:rPr lang="pl-PL" sz="2000" b="1" dirty="0"/>
            </a:br>
            <a:r>
              <a:rPr lang="pl-PL" sz="2000" dirty="0" smtClean="0"/>
              <a:t>Przystępność </a:t>
            </a:r>
            <a:r>
              <a:rPr lang="pl-PL" sz="2000" dirty="0"/>
              <a:t>(prostotę) tekstu można sprawdzić na stronie: </a:t>
            </a:r>
            <a:r>
              <a:rPr lang="pl-PL" sz="2000" dirty="0" smtClean="0">
                <a:hlinkClick r:id="rId3"/>
              </a:rPr>
              <a:t>www.</a:t>
            </a:r>
            <a:r>
              <a:rPr lang="pl-PL" sz="2000" dirty="0" smtClean="0">
                <a:solidFill>
                  <a:schemeClr val="tx2"/>
                </a:solidFill>
                <a:hlinkClick r:id="rId3"/>
              </a:rPr>
              <a:t>jasnopis.pl</a:t>
            </a:r>
            <a:r>
              <a:rPr lang="pl-PL" sz="2000" dirty="0" smtClean="0">
                <a:solidFill>
                  <a:schemeClr val="tx2"/>
                </a:solidFill>
              </a:rPr>
              <a:t> </a:t>
            </a:r>
            <a:endParaRPr lang="pl-PL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25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8ADC25-F70C-D34B-88D2-ADEAC331B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907" y="395461"/>
            <a:ext cx="7848391" cy="14403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2982" dirty="0" smtClean="0"/>
              <a:t>Ustawa </a:t>
            </a:r>
            <a:r>
              <a:rPr lang="pl-PL" sz="2982" dirty="0"/>
              <a:t>o zapewnianiu dostępności </a:t>
            </a:r>
            <a:r>
              <a:rPr lang="pl-PL" sz="2982" dirty="0" smtClean="0"/>
              <a:t>osobom ze szczególnymi </a:t>
            </a:r>
            <a:r>
              <a:rPr lang="pl-PL" sz="2982" dirty="0"/>
              <a:t>potrzebami z </a:t>
            </a:r>
            <a:r>
              <a:rPr lang="pl-PL" sz="2982" dirty="0" smtClean="0"/>
              <a:t>19 </a:t>
            </a:r>
            <a:r>
              <a:rPr lang="pl-PL" sz="2982" dirty="0"/>
              <a:t>lipca 2019 r.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B4FCB67-7528-7446-BBDD-69AFB0B82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979637"/>
            <a:ext cx="9000519" cy="460819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b="1" dirty="0" smtClean="0"/>
              <a:t>Art</a:t>
            </a:r>
            <a:r>
              <a:rPr lang="pl-PL" b="1" dirty="0"/>
              <a:t>. 6. </a:t>
            </a:r>
            <a:r>
              <a:rPr lang="pl-PL" dirty="0"/>
              <a:t>Minimalne wymagania służące zapewnieniu dostępności osobom ze szczególnymi potrzebami obejmują: </a:t>
            </a:r>
            <a:r>
              <a:rPr lang="pl-PL" dirty="0" smtClean="0"/>
              <a:t>(…)</a:t>
            </a:r>
            <a:endParaRPr lang="pl-PL" dirty="0">
              <a:solidFill>
                <a:srgbClr val="4F81BD">
                  <a:lumMod val="50000"/>
                </a:srgbClr>
              </a:solidFill>
            </a:endParaRPr>
          </a:p>
          <a:p>
            <a:pPr>
              <a:lnSpc>
                <a:spcPct val="150000"/>
              </a:lnSpc>
            </a:pPr>
            <a:r>
              <a:rPr lang="pl-PL" dirty="0"/>
              <a:t>3) w zakresie dostępności informacyjno-komunikacyjnej: </a:t>
            </a:r>
            <a:r>
              <a:rPr lang="pl-PL" dirty="0" smtClean="0"/>
              <a:t>(…)</a:t>
            </a:r>
            <a:endParaRPr lang="pl-PL" dirty="0"/>
          </a:p>
          <a:p>
            <a:pPr>
              <a:lnSpc>
                <a:spcPct val="150000"/>
              </a:lnSpc>
            </a:pPr>
            <a:r>
              <a:rPr lang="pl-PL" dirty="0"/>
              <a:t>c) </a:t>
            </a:r>
            <a:r>
              <a:rPr lang="pl-PL" b="1" dirty="0"/>
              <a:t>zapewnienie na stronie internetowej danego podmiotu informacji o zakresie jego działalności </a:t>
            </a:r>
            <a:r>
              <a:rPr lang="pl-PL" dirty="0"/>
              <a:t>– w postaci elektronicznego pliku zawierającego tekst odczytywalny maszynowo, nagrania treści w polskim języku migowym oraz </a:t>
            </a:r>
            <a:r>
              <a:rPr lang="pl-PL" b="1" dirty="0"/>
              <a:t>informacji w tekście łatwym 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do czytania</a:t>
            </a:r>
            <a:r>
              <a:rPr lang="pl-PL" dirty="0"/>
              <a:t>.</a:t>
            </a:r>
            <a:endParaRPr lang="pl-PL" sz="1929" dirty="0"/>
          </a:p>
        </p:txBody>
      </p:sp>
    </p:spTree>
    <p:extLst>
      <p:ext uri="{BB962C8B-B14F-4D97-AF65-F5344CB8AC3E}">
        <p14:creationId xmlns:p14="http://schemas.microsoft.com/office/powerpoint/2010/main" val="371179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altLang="pl-PL" sz="3600" dirty="0" smtClean="0">
                <a:solidFill>
                  <a:srgbClr val="002060"/>
                </a:solidFill>
              </a:rPr>
              <a:t>Dziękujemy </a:t>
            </a:r>
            <a:r>
              <a:rPr lang="pl-PL" altLang="pl-PL" sz="3600" dirty="0">
                <a:solidFill>
                  <a:srgbClr val="002060"/>
                </a:solidFill>
              </a:rPr>
              <a:t>za uwagę</a:t>
            </a:r>
            <a:endParaRPr lang="pl-PL" sz="3600" dirty="0"/>
          </a:p>
        </p:txBody>
      </p:sp>
      <p:sp>
        <p:nvSpPr>
          <p:cNvPr id="2" name="Symbol zastępczy zawartości 1"/>
          <p:cNvSpPr>
            <a:spLocks noGrp="1"/>
          </p:cNvSpPr>
          <p:nvPr>
            <p:ph sz="quarter" idx="10"/>
          </p:nvPr>
        </p:nvSpPr>
        <p:spPr>
          <a:xfrm>
            <a:off x="1025426" y="683493"/>
            <a:ext cx="8639919" cy="345611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altLang="pl-PL" sz="3200" b="1" dirty="0" smtClean="0"/>
              <a:t>Fundacja Instytut Rozwoju Regionalnego </a:t>
            </a:r>
          </a:p>
          <a:p>
            <a:pPr>
              <a:lnSpc>
                <a:spcPct val="150000"/>
              </a:lnSpc>
            </a:pPr>
            <a:r>
              <a:rPr lang="pl-PL" sz="3200" b="1" dirty="0" smtClean="0"/>
              <a:t>ul. Świętokrzyska 14, 30-015 Kraków</a:t>
            </a:r>
          </a:p>
          <a:p>
            <a:pPr>
              <a:lnSpc>
                <a:spcPct val="150000"/>
              </a:lnSpc>
            </a:pPr>
            <a:r>
              <a:rPr lang="pl-PL" altLang="pl-PL" sz="3200" b="1" dirty="0" smtClean="0">
                <a:hlinkClick r:id="rId2"/>
              </a:rPr>
              <a:t>biuro@firr.org.pl</a:t>
            </a:r>
            <a:r>
              <a:rPr lang="pl-PL" altLang="pl-PL" sz="3200" b="1" dirty="0" smtClean="0"/>
              <a:t> </a:t>
            </a:r>
            <a:endParaRPr lang="pl-PL" altLang="pl-PL" sz="3200" b="1" dirty="0"/>
          </a:p>
        </p:txBody>
      </p:sp>
    </p:spTree>
    <p:extLst>
      <p:ext uri="{BB962C8B-B14F-4D97-AF65-F5344CB8AC3E}">
        <p14:creationId xmlns:p14="http://schemas.microsoft.com/office/powerpoint/2010/main" val="191035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3753" y="755501"/>
            <a:ext cx="8640381" cy="1080001"/>
          </a:xfrm>
        </p:spPr>
        <p:txBody>
          <a:bodyPr>
            <a:normAutofit/>
          </a:bodyPr>
          <a:lstStyle/>
          <a:p>
            <a:r>
              <a:rPr lang="pl-PL" sz="3157" dirty="0"/>
              <a:t>Kogo dotyka brak dostępności?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3753" y="1619597"/>
            <a:ext cx="8640382" cy="3960440"/>
          </a:xfrm>
        </p:spPr>
        <p:txBody>
          <a:bodyPr>
            <a:noAutofit/>
          </a:bodyPr>
          <a:lstStyle/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300" dirty="0" smtClean="0"/>
              <a:t>Osoby </a:t>
            </a:r>
            <a:r>
              <a:rPr lang="pl-PL" sz="2300" dirty="0"/>
              <a:t>niepełnosprawne </a:t>
            </a:r>
            <a:r>
              <a:rPr lang="pl-PL" sz="2300" dirty="0" smtClean="0"/>
              <a:t>manualnie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300" dirty="0" smtClean="0"/>
              <a:t>Osoby </a:t>
            </a:r>
            <a:r>
              <a:rPr lang="pl-PL" sz="2300" dirty="0"/>
              <a:t>z dysfunkcją sensoryczną (wzroku, słuchu</a:t>
            </a:r>
            <a:r>
              <a:rPr lang="pl-PL" sz="2300" dirty="0" smtClean="0"/>
              <a:t>)</a:t>
            </a:r>
            <a:endParaRPr lang="pl-PL" sz="2300" dirty="0"/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300" dirty="0" smtClean="0"/>
              <a:t>Osoby </a:t>
            </a:r>
            <a:r>
              <a:rPr lang="pl-PL" sz="2300" dirty="0"/>
              <a:t>niepełnosprawne </a:t>
            </a:r>
            <a:r>
              <a:rPr lang="pl-PL" sz="2300" dirty="0" smtClean="0"/>
              <a:t>intelektualnie</a:t>
            </a:r>
            <a:endParaRPr lang="pl-PL" sz="2300" dirty="0"/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300" dirty="0" smtClean="0"/>
              <a:t>Seniorów </a:t>
            </a:r>
            <a:r>
              <a:rPr lang="pl-PL" sz="2300" dirty="0"/>
              <a:t>i </a:t>
            </a:r>
            <a:r>
              <a:rPr lang="pl-PL" sz="2300" dirty="0" smtClean="0"/>
              <a:t>obcokrajowców</a:t>
            </a:r>
            <a:endParaRPr lang="pl-PL" sz="2300" dirty="0"/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300" dirty="0" smtClean="0"/>
              <a:t>Użytkowników </a:t>
            </a:r>
            <a:r>
              <a:rPr lang="pl-PL" sz="2300" dirty="0"/>
              <a:t>starszych oraz ultranowoczesnych </a:t>
            </a:r>
            <a:r>
              <a:rPr lang="pl-PL" sz="2300" dirty="0" smtClean="0"/>
              <a:t>technologii</a:t>
            </a:r>
            <a:endParaRPr lang="pl-PL" sz="2300" dirty="0"/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300" dirty="0" smtClean="0"/>
              <a:t>Automaty </a:t>
            </a:r>
            <a:r>
              <a:rPr lang="pl-PL" sz="2300" dirty="0"/>
              <a:t>i roboty </a:t>
            </a:r>
            <a:r>
              <a:rPr lang="pl-PL" sz="2300" dirty="0" smtClean="0"/>
              <a:t>sieciowe</a:t>
            </a:r>
            <a:endParaRPr lang="pl-PL" sz="2300" dirty="0"/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300" dirty="0" smtClean="0"/>
              <a:t>Wszystkich </a:t>
            </a:r>
            <a:r>
              <a:rPr lang="pl-PL" sz="2300" dirty="0"/>
              <a:t>użytkowników </a:t>
            </a:r>
            <a:r>
              <a:rPr lang="pl-PL" sz="2300" dirty="0" smtClean="0"/>
              <a:t>Internetu</a:t>
            </a:r>
            <a:endParaRPr lang="pl-PL" sz="2300" dirty="0"/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endParaRPr lang="pl-PL" sz="2300" dirty="0"/>
          </a:p>
        </p:txBody>
      </p:sp>
    </p:spTree>
    <p:extLst>
      <p:ext uri="{BB962C8B-B14F-4D97-AF65-F5344CB8AC3E}">
        <p14:creationId xmlns:p14="http://schemas.microsoft.com/office/powerpoint/2010/main" val="419628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594873"/>
            <a:ext cx="8640381" cy="1080001"/>
          </a:xfrm>
        </p:spPr>
        <p:txBody>
          <a:bodyPr>
            <a:normAutofit/>
          </a:bodyPr>
          <a:lstStyle/>
          <a:p>
            <a:r>
              <a:rPr lang="pl-PL" sz="3157" dirty="0" smtClean="0"/>
              <a:t>Rodzaje </a:t>
            </a:r>
            <a:r>
              <a:rPr lang="pl-PL" sz="3157" dirty="0"/>
              <a:t>informacji</a:t>
            </a:r>
          </a:p>
        </p:txBody>
      </p:sp>
      <p:sp>
        <p:nvSpPr>
          <p:cNvPr id="3" name="Symbol zastępczy zawartości 2" descr="Powyższe rodzaje informacji możemy udostępniać za pośrednictwem kanałów takich jak dokumenty elektroniczne, materiały drukowane, zasoby online, czy filmy video&#10;"/>
          <p:cNvSpPr>
            <a:spLocks noGrp="1"/>
          </p:cNvSpPr>
          <p:nvPr>
            <p:ph sz="half" idx="1"/>
          </p:nvPr>
        </p:nvSpPr>
        <p:spPr>
          <a:xfrm>
            <a:off x="1025906" y="1691605"/>
            <a:ext cx="8640000" cy="4608512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dirty="0" smtClean="0"/>
              <a:t>Tekst</a:t>
            </a:r>
            <a:endParaRPr lang="pl-PL" dirty="0"/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dirty="0"/>
              <a:t>Obraz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dirty="0"/>
              <a:t>Ścieżka audio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dirty="0"/>
              <a:t>Film </a:t>
            </a:r>
            <a:r>
              <a:rPr lang="pl-PL" dirty="0" smtClean="0"/>
              <a:t>wideo</a:t>
            </a:r>
            <a:endParaRPr lang="pl-PL" dirty="0"/>
          </a:p>
          <a:p>
            <a:pPr>
              <a:lnSpc>
                <a:spcPct val="150000"/>
              </a:lnSpc>
            </a:pPr>
            <a:endParaRPr lang="pl-PL" dirty="0"/>
          </a:p>
          <a:p>
            <a:pPr>
              <a:lnSpc>
                <a:spcPct val="150000"/>
              </a:lnSpc>
            </a:pPr>
            <a:r>
              <a:rPr lang="pl-PL" dirty="0"/>
              <a:t>Powyższe rodzaje informacji możemy udostępniać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za </a:t>
            </a:r>
            <a:r>
              <a:rPr lang="pl-PL" dirty="0"/>
              <a:t>pośrednictwem kanałów takich jak dokumenty elektroniczne, materiały drukowane, zasoby online, czy filmy </a:t>
            </a:r>
            <a:r>
              <a:rPr lang="pl-PL" dirty="0" smtClean="0"/>
              <a:t>wideo.</a:t>
            </a:r>
            <a:endParaRPr lang="pl-PL" dirty="0"/>
          </a:p>
        </p:txBody>
      </p:sp>
      <p:pic>
        <p:nvPicPr>
          <p:cNvPr id="6" name="Symbol zastępczy zawartości 5" descr="zdjęcie chłopca krzyczącego do mikrofonu">
            <a:extLst>
              <a:ext uri="{FF2B5EF4-FFF2-40B4-BE49-F238E27FC236}">
                <a16:creationId xmlns:a16="http://schemas.microsoft.com/office/drawing/2014/main" id="{D1A44725-C52C-2D41-9C34-BF869EF85DF2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61930" y="1725066"/>
            <a:ext cx="40005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71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0637" y="611485"/>
            <a:ext cx="8640381" cy="1080001"/>
          </a:xfrm>
        </p:spPr>
        <p:txBody>
          <a:bodyPr>
            <a:normAutofit/>
          </a:bodyPr>
          <a:lstStyle/>
          <a:p>
            <a:r>
              <a:rPr lang="pl-PL" sz="3157" dirty="0"/>
              <a:t>Dostępność informacji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0637" y="1403573"/>
            <a:ext cx="9293821" cy="5184576"/>
          </a:xfrm>
        </p:spPr>
        <p:txBody>
          <a:bodyPr numCol="2" spcCol="720000">
            <a:noAutofit/>
          </a:bodyPr>
          <a:lstStyle/>
          <a:p>
            <a:pPr>
              <a:lnSpc>
                <a:spcPct val="170000"/>
              </a:lnSpc>
            </a:pPr>
            <a:r>
              <a:rPr lang="pl-PL" sz="2000" dirty="0"/>
              <a:t>Dostępność informacji oznacza możliwość korzystania z treści przez jak największą liczbę użytkowników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w </a:t>
            </a:r>
            <a:r>
              <a:rPr lang="pl-PL" sz="2000" dirty="0"/>
              <a:t>jak największym zakresie. </a:t>
            </a:r>
          </a:p>
          <a:p>
            <a:pPr>
              <a:lnSpc>
                <a:spcPct val="170000"/>
              </a:lnSpc>
            </a:pPr>
            <a:r>
              <a:rPr lang="pl-PL" sz="2000" dirty="0"/>
              <a:t>Informacja dostępna powinna być przekazywana w formacie umożliwiającym wszystkim odbiorcom dostęp do treści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„</a:t>
            </a:r>
            <a:r>
              <a:rPr lang="pl-PL" sz="2000" b="1" dirty="0"/>
              <a:t>na równych zasadach</a:t>
            </a:r>
            <a:r>
              <a:rPr lang="pl-PL" sz="2000" dirty="0"/>
              <a:t>”. </a:t>
            </a:r>
          </a:p>
          <a:p>
            <a:pPr>
              <a:lnSpc>
                <a:spcPct val="170000"/>
              </a:lnSpc>
            </a:pPr>
            <a:r>
              <a:rPr lang="pl-PL" sz="2000" dirty="0"/>
              <a:t>Cechy użytecznej informacji</a:t>
            </a:r>
          </a:p>
          <a:p>
            <a:pPr marL="205214" indent="-457200">
              <a:lnSpc>
                <a:spcPct val="170000"/>
              </a:lnSpc>
              <a:buClrTx/>
              <a:buFont typeface="Arial" panose="020B0604020202020204" pitchFamily="34" charset="0"/>
              <a:buChar char="•"/>
            </a:pPr>
            <a:r>
              <a:rPr lang="pl-PL" sz="2000" dirty="0"/>
              <a:t>dokładna</a:t>
            </a:r>
          </a:p>
          <a:p>
            <a:pPr marL="205214" indent="-457200">
              <a:lnSpc>
                <a:spcPct val="170000"/>
              </a:lnSpc>
              <a:buClrTx/>
              <a:buFont typeface="Arial" panose="020B0604020202020204" pitchFamily="34" charset="0"/>
              <a:buChar char="•"/>
            </a:pPr>
            <a:r>
              <a:rPr lang="pl-PL" sz="2000" dirty="0"/>
              <a:t>aktualna</a:t>
            </a:r>
          </a:p>
          <a:p>
            <a:pPr marL="205214" indent="-457200">
              <a:lnSpc>
                <a:spcPct val="170000"/>
              </a:lnSpc>
              <a:buClrTx/>
              <a:buFont typeface="Arial" panose="020B0604020202020204" pitchFamily="34" charset="0"/>
              <a:buChar char="•"/>
            </a:pPr>
            <a:r>
              <a:rPr lang="pl-PL" sz="2000" dirty="0"/>
              <a:t>rzetelna</a:t>
            </a:r>
          </a:p>
          <a:p>
            <a:pPr marL="205214" indent="-457200">
              <a:lnSpc>
                <a:spcPct val="170000"/>
              </a:lnSpc>
              <a:buClrTx/>
              <a:buFont typeface="Arial" panose="020B0604020202020204" pitchFamily="34" charset="0"/>
              <a:buChar char="•"/>
            </a:pPr>
            <a:r>
              <a:rPr lang="pl-PL" sz="2000" dirty="0"/>
              <a:t>kompletna</a:t>
            </a:r>
          </a:p>
          <a:p>
            <a:pPr marL="205214" indent="-457200">
              <a:lnSpc>
                <a:spcPct val="170000"/>
              </a:lnSpc>
              <a:buClrTx/>
              <a:buFont typeface="Arial" panose="020B0604020202020204" pitchFamily="34" charset="0"/>
              <a:buChar char="•"/>
            </a:pPr>
            <a:r>
              <a:rPr lang="pl-PL" sz="2000" dirty="0"/>
              <a:t>jednoznaczna</a:t>
            </a:r>
          </a:p>
          <a:p>
            <a:pPr marL="205214" indent="-457200">
              <a:lnSpc>
                <a:spcPct val="170000"/>
              </a:lnSpc>
              <a:buClrTx/>
              <a:buFont typeface="Arial" panose="020B0604020202020204" pitchFamily="34" charset="0"/>
              <a:buChar char="•"/>
            </a:pPr>
            <a:r>
              <a:rPr lang="pl-PL" sz="2000" dirty="0"/>
              <a:t>przetwarzalna</a:t>
            </a:r>
          </a:p>
        </p:txBody>
      </p:sp>
    </p:spTree>
    <p:extLst>
      <p:ext uri="{BB962C8B-B14F-4D97-AF65-F5344CB8AC3E}">
        <p14:creationId xmlns:p14="http://schemas.microsoft.com/office/powerpoint/2010/main" val="198626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157" dirty="0"/>
              <a:t>Komunikacja w polskim ustawodawstwie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524" y="1763613"/>
            <a:ext cx="8856885" cy="468000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dirty="0"/>
              <a:t> Art. 69 </a:t>
            </a:r>
            <a:r>
              <a:rPr lang="pl-PL" b="1" dirty="0"/>
              <a:t>Konstytucji RP </a:t>
            </a:r>
            <a:r>
              <a:rPr lang="pl-PL" dirty="0"/>
              <a:t>zobowiązuje władze publiczne do udzielania osobom z niepełnosprawnościami pomocy w komunikacji społecznej.</a:t>
            </a:r>
          </a:p>
          <a:p>
            <a:pPr>
              <a:lnSpc>
                <a:spcPct val="150000"/>
              </a:lnSpc>
            </a:pPr>
            <a:r>
              <a:rPr lang="pl-PL" b="1" dirty="0" smtClean="0"/>
              <a:t>Ustawa </a:t>
            </a:r>
            <a:r>
              <a:rPr lang="pl-PL" b="1" dirty="0"/>
              <a:t>o języku migowym i innych środkach komunikowania </a:t>
            </a:r>
            <a:r>
              <a:rPr lang="pl-PL" b="1" dirty="0" smtClean="0"/>
              <a:t>się</a:t>
            </a:r>
            <a:r>
              <a:rPr lang="pl-PL" dirty="0" smtClean="0"/>
              <a:t> </a:t>
            </a:r>
            <a:r>
              <a:rPr lang="pl-PL" dirty="0"/>
              <a:t>przewiduje możliwość używania w sytuacjach urzędowych polskiego języka migowego (PJM), systemu językowo-migowego (SJM) oraz systemu komunikowania się osób głuchoniewidomych (SKOGN</a:t>
            </a:r>
            <a:r>
              <a:rPr lang="pl-PL" dirty="0" smtClean="0"/>
              <a:t>).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0350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5" y="827509"/>
            <a:ext cx="8640381" cy="1080001"/>
          </a:xfrm>
        </p:spPr>
        <p:txBody>
          <a:bodyPr>
            <a:normAutofit/>
          </a:bodyPr>
          <a:lstStyle/>
          <a:p>
            <a:r>
              <a:rPr lang="pl-PL" sz="3157" dirty="0"/>
              <a:t>Komunikacja </a:t>
            </a:r>
            <a:r>
              <a:rPr lang="pl-PL" sz="3157" dirty="0" smtClean="0"/>
              <a:t>AAC</a:t>
            </a:r>
            <a:endParaRPr lang="pl-PL" sz="3157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81410" y="1691605"/>
            <a:ext cx="9666288" cy="468000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dirty="0" smtClean="0"/>
              <a:t>W </a:t>
            </a:r>
            <a:r>
              <a:rPr lang="pl-PL" dirty="0"/>
              <a:t>polskim systemie prawnym brakuje regulacji odnośnie posługiwania się przez osoby z niepełnosprawnością mowy </a:t>
            </a:r>
            <a:r>
              <a:rPr lang="pl-PL" dirty="0" smtClean="0"/>
              <a:t>wspomagającymi i alternatywnymi </a:t>
            </a:r>
            <a:r>
              <a:rPr lang="pl-PL" dirty="0"/>
              <a:t>metodami komunikacji (</a:t>
            </a:r>
            <a:r>
              <a:rPr lang="pl-PL" b="1" dirty="0"/>
              <a:t>AAC</a:t>
            </a:r>
            <a:r>
              <a:rPr lang="pl-PL" dirty="0"/>
              <a:t>).</a:t>
            </a:r>
          </a:p>
          <a:p>
            <a:pPr>
              <a:lnSpc>
                <a:spcPct val="150000"/>
              </a:lnSpc>
            </a:pPr>
            <a:r>
              <a:rPr lang="pl-PL" dirty="0"/>
              <a:t>Poza </a:t>
            </a:r>
            <a:r>
              <a:rPr lang="pl-PL" b="1" dirty="0"/>
              <a:t>Ustawą o </a:t>
            </a:r>
            <a:r>
              <a:rPr lang="pl-PL" b="1" dirty="0" smtClean="0"/>
              <a:t>zapewnianiu dostępności osobom ze </a:t>
            </a:r>
            <a:r>
              <a:rPr lang="pl-PL" b="1" dirty="0"/>
              <a:t>szczególnymi potrzebami </a:t>
            </a:r>
            <a:r>
              <a:rPr lang="pl-PL" dirty="0"/>
              <a:t>brakuje regulacji prawnych wspierających rozwiązania skierowane do osób z niepełnosprawnością intelektualną, jak tekst łatwy do </a:t>
            </a:r>
            <a:r>
              <a:rPr lang="pl-PL" dirty="0" smtClean="0"/>
              <a:t>czytania i zrozumienia czy pismo </a:t>
            </a:r>
            <a:r>
              <a:rPr lang="pl-PL" dirty="0"/>
              <a:t>obrazkowe.</a:t>
            </a:r>
          </a:p>
          <a:p>
            <a:pPr>
              <a:lnSpc>
                <a:spcPct val="150000"/>
              </a:lnSpc>
            </a:pPr>
            <a:endParaRPr lang="pl-PL" sz="1929" dirty="0"/>
          </a:p>
        </p:txBody>
      </p:sp>
    </p:spTree>
    <p:extLst>
      <p:ext uri="{BB962C8B-B14F-4D97-AF65-F5344CB8AC3E}">
        <p14:creationId xmlns:p14="http://schemas.microsoft.com/office/powerpoint/2010/main" val="53651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4" y="518769"/>
            <a:ext cx="8640381" cy="108000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3200" dirty="0">
                <a:solidFill>
                  <a:srgbClr val="002060"/>
                </a:solidFill>
              </a:rPr>
              <a:t>Pętla indukcyjna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11"/>
          </p:nvPr>
        </p:nvSpPr>
        <p:spPr>
          <a:xfrm>
            <a:off x="1025524" y="1387540"/>
            <a:ext cx="9000902" cy="18002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l-PL" sz="2300" dirty="0"/>
              <a:t>Instalacja urządzeń lub innych środków technicznych </a:t>
            </a:r>
            <a:r>
              <a:rPr lang="pl-PL" sz="2300" dirty="0" smtClean="0"/>
              <a:t>do </a:t>
            </a:r>
            <a:r>
              <a:rPr lang="pl-PL" sz="2300" dirty="0"/>
              <a:t>obsługi osób słabosłyszących, w szczególności pętli indukcyjnych, systemów FM lub urządzeń, których celem jest wspomaganie słyszenia.</a:t>
            </a:r>
            <a:endParaRPr lang="pl-PL" altLang="pl-PL" sz="2300" dirty="0"/>
          </a:p>
          <a:p>
            <a:pPr algn="ctr"/>
            <a:endParaRPr lang="pl-PL" sz="2300" dirty="0"/>
          </a:p>
          <a:p>
            <a:endParaRPr lang="pl-PL" sz="2300" dirty="0"/>
          </a:p>
        </p:txBody>
      </p:sp>
      <p:pic>
        <p:nvPicPr>
          <p:cNvPr id="11" name="Symbol zastępczy zawartości 10" descr="rysunek dwóch postaci oddzielonych od siebie ladą oraz umieszczoną na niej szybą. Po jednej stronie jest mikrofon. Na szybie oznaczenie przekreslonego ucha z literą T oznaczajaca pętle indukcyjną.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77554" y="3473435"/>
            <a:ext cx="2664296" cy="2628929"/>
          </a:xfrm>
          <a:prstGeom prst="rect">
            <a:avLst/>
          </a:prstGeom>
        </p:spPr>
      </p:pic>
      <p:pic>
        <p:nvPicPr>
          <p:cNvPr id="12" name="Symbol zastępczy zawartości 11" descr="symbol informujący o mozliwości skorzystania z pętli indukcyjnej. przekreslone na biało ucho na niebieskim tle. W prawym dolnym rogu biała litera T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22081" y="3702050"/>
            <a:ext cx="2326620" cy="240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89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Niestandardowy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645DAC1DBE50A4E8771F6510D6F19DB" ma:contentTypeVersion="17" ma:contentTypeDescription="Utwórz nowy dokument." ma:contentTypeScope="" ma:versionID="e0016220230a81b4a6543276fa671d99">
  <xsd:schema xmlns:xsd="http://www.w3.org/2001/XMLSchema" xmlns:xs="http://www.w3.org/2001/XMLSchema" xmlns:p="http://schemas.microsoft.com/office/2006/metadata/properties" xmlns:ns3="06253e34-2ccb-4a59-834b-196ddade3c7e" xmlns:ns4="4f8188c3-1fab-4082-92b4-e46260efcd99" targetNamespace="http://schemas.microsoft.com/office/2006/metadata/properties" ma:root="true" ma:fieldsID="4d73f5d655396d5de3c1d1d85d964c41" ns3:_="" ns4:_="">
    <xsd:import namespace="06253e34-2ccb-4a59-834b-196ddade3c7e"/>
    <xsd:import namespace="4f8188c3-1fab-4082-92b4-e46260efcd99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253e34-2ccb-4a59-834b-196ddade3c7e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8188c3-1fab-4082-92b4-e46260efcd99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1" nillable="true" ma:displayName="Skrót wskazówki dotyczącej udostępniani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6253e34-2ccb-4a59-834b-196ddade3c7e" xsi:nil="true"/>
  </documentManagement>
</p:properties>
</file>

<file path=customXml/itemProps1.xml><?xml version="1.0" encoding="utf-8"?>
<ds:datastoreItem xmlns:ds="http://schemas.openxmlformats.org/officeDocument/2006/customXml" ds:itemID="{E3DC3BB3-5433-430A-B2B6-6EDA4BB046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253e34-2ccb-4a59-834b-196ddade3c7e"/>
    <ds:schemaRef ds:uri="4f8188c3-1fab-4082-92b4-e46260efcd9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13A2DEB-B10F-4ECC-82E6-97025F39687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B33A2E5-3915-4B06-9F0F-5A5B763460B1}">
  <ds:schemaRefs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4f8188c3-1fab-4082-92b4-e46260efcd99"/>
    <ds:schemaRef ds:uri="06253e34-2ccb-4a59-834b-196ddade3c7e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1003</TotalTime>
  <Words>1962</Words>
  <Application>Microsoft Office PowerPoint</Application>
  <PresentationFormat>Niestandardowy</PresentationFormat>
  <Paragraphs>170</Paragraphs>
  <Slides>38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38</vt:i4>
      </vt:variant>
    </vt:vector>
  </HeadingPairs>
  <TitlesOfParts>
    <vt:vector size="44" baseType="lpstr">
      <vt:lpstr>Arial</vt:lpstr>
      <vt:lpstr>Calibri</vt:lpstr>
      <vt:lpstr>Garamond</vt:lpstr>
      <vt:lpstr>Lohit Hindi;MS Mincho</vt:lpstr>
      <vt:lpstr>Open Sans</vt:lpstr>
      <vt:lpstr>Motyw pakietu Office</vt:lpstr>
      <vt:lpstr>„SGGW – Uczelnia równych szans 2.0”</vt:lpstr>
      <vt:lpstr>Zwiększanie dostępności uczelni dla osób z niepełnosprawnościami – szkolenie świadomościowe</vt:lpstr>
      <vt:lpstr>Dostępność cyfrowa i informacyjna, skuteczna komunikacja z osobami ze szczególnymi potrzebami, sprzęt wspomagający dostępność informacji i komunikację.</vt:lpstr>
      <vt:lpstr>Kogo dotyka brak dostępności?</vt:lpstr>
      <vt:lpstr>Rodzaje informacji</vt:lpstr>
      <vt:lpstr>Dostępność informacji</vt:lpstr>
      <vt:lpstr>Komunikacja w polskim ustawodawstwie</vt:lpstr>
      <vt:lpstr>Komunikacja AAC</vt:lpstr>
      <vt:lpstr>Pętla indukcyjna</vt:lpstr>
      <vt:lpstr>Wideotłumacz</vt:lpstr>
      <vt:lpstr>Urządzenia, które ułatwiają słyszenie i komunikację</vt:lpstr>
      <vt:lpstr>Oznaczenia</vt:lpstr>
      <vt:lpstr>Dostępność cyfrowa</vt:lpstr>
      <vt:lpstr>Dostępność zasobów cyfrowych</vt:lpstr>
      <vt:lpstr>Zapewnianie dostępności informacji dźwiękowych </vt:lpstr>
      <vt:lpstr>Dostępność tekstu</vt:lpstr>
      <vt:lpstr>Zapewnienie dostępności informacji tekstowych</vt:lpstr>
      <vt:lpstr>Zapewnianie dostępności informacji przekazywanych przez obraz</vt:lpstr>
      <vt:lpstr>Przykład opisu alternatywnego (1) </vt:lpstr>
      <vt:lpstr>Przykład opisu alternatywnego (2)</vt:lpstr>
      <vt:lpstr>Co przedstawia to zdjęcie? </vt:lpstr>
      <vt:lpstr>Jak opisać infografikę?  </vt:lpstr>
      <vt:lpstr>Dostępność filmu</vt:lpstr>
      <vt:lpstr>Zapewnianie dostępności filmów</vt:lpstr>
      <vt:lpstr>Dostępność przy dostarczaniu multimediów</vt:lpstr>
      <vt:lpstr>Dokument elektroniczny</vt:lpstr>
      <vt:lpstr>Dostępność dokumentu elektronicznego </vt:lpstr>
      <vt:lpstr>Dostępność ścieżki audio</vt:lpstr>
      <vt:lpstr>Komunikacja</vt:lpstr>
      <vt:lpstr>Komunikacja oparta na wzajemnym szacunku</vt:lpstr>
      <vt:lpstr>ETR</vt:lpstr>
      <vt:lpstr>Jak pisać? (1)</vt:lpstr>
      <vt:lpstr>Jak pisać? (2)</vt:lpstr>
      <vt:lpstr>Jak zapisać tekst?</vt:lpstr>
      <vt:lpstr>Grafika w ETR</vt:lpstr>
      <vt:lpstr>Tekst łatwy do czytania to nie język prosty!</vt:lpstr>
      <vt:lpstr>Ustawa o zapewnianiu dostępności osobom ze szczególnymi potrzebami z 19 lipca 2019 r.</vt:lpstr>
      <vt:lpstr>Dziękujemy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SGGW_4. Organizacja i zapewnienie dostępności cyfrowej i informacyjnej</dc:title>
  <dc:creator>Gabriela Czuba</dc:creator>
  <cp:lastModifiedBy>Gabriela Czuba</cp:lastModifiedBy>
  <cp:revision>51</cp:revision>
  <dcterms:created xsi:type="dcterms:W3CDTF">2022-06-22T09:40:44Z</dcterms:created>
  <dcterms:modified xsi:type="dcterms:W3CDTF">2025-05-15T06:09:01Z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0x010100C645DAC1DBE50A4E8771F6510D6F19DB</vt:lpwstr>
  </property>
</Properties>
</file>